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5"/>
  </p:notesMasterIdLst>
  <p:sldIdLst>
    <p:sldId id="256" r:id="rId2"/>
    <p:sldId id="296" r:id="rId3"/>
    <p:sldId id="302" r:id="rId4"/>
    <p:sldId id="304" r:id="rId5"/>
    <p:sldId id="303" r:id="rId6"/>
    <p:sldId id="305" r:id="rId7"/>
    <p:sldId id="306" r:id="rId8"/>
    <p:sldId id="309" r:id="rId9"/>
    <p:sldId id="310" r:id="rId10"/>
    <p:sldId id="313" r:id="rId11"/>
    <p:sldId id="311" r:id="rId12"/>
    <p:sldId id="312" r:id="rId13"/>
    <p:sldId id="298" r:id="rId14"/>
  </p:sldIdLst>
  <p:sldSz cx="10080625" cy="7561263"/>
  <p:notesSz cx="6858000" cy="9144000"/>
  <p:defaultTextStyle>
    <a:defPPr>
      <a:defRPr lang="de-DE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7" autoAdjust="0"/>
    <p:restoredTop sz="86755" autoAdjust="0"/>
  </p:normalViewPr>
  <p:slideViewPr>
    <p:cSldViewPr>
      <p:cViewPr varScale="1">
        <p:scale>
          <a:sx n="67" d="100"/>
          <a:sy n="67" d="100"/>
        </p:scale>
        <p:origin x="-1880" y="-112"/>
      </p:cViewPr>
      <p:guideLst>
        <p:guide orient="horz" pos="158"/>
        <p:guide orient="horz" pos="1111"/>
        <p:guide orient="horz" pos="4377"/>
        <p:guide orient="horz" pos="3878"/>
        <p:guide pos="227"/>
        <p:guide pos="6123"/>
        <p:guide pos="3130"/>
        <p:guide pos="3220"/>
        <p:guide pos="2132"/>
        <p:guide pos="2222"/>
        <p:guide pos="4128"/>
        <p:guide pos="4218"/>
        <p:guide pos="544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-25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63C30-1ACF-48D0-AFB4-344D48583F5A}" type="datetimeFigureOut">
              <a:rPr lang="de-DE" smtClean="0"/>
              <a:t>11.05.17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DDC6B-1C11-4C4D-A720-8F37A8335B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56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DC6B-1C11-4C4D-A720-8F37A8335B3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21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360363" y="2484000"/>
            <a:ext cx="9359900" cy="1618417"/>
          </a:xfrm>
        </p:spPr>
        <p:txBody>
          <a:bodyPr tIns="0" anchor="b" anchorCtr="0"/>
          <a:lstStyle>
            <a:lvl1pPr>
              <a:lnSpc>
                <a:spcPct val="83000"/>
              </a:lnSpc>
              <a:defRPr sz="4200" baseline="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360363" y="4572000"/>
            <a:ext cx="9359900" cy="2376487"/>
          </a:xfrm>
        </p:spPr>
        <p:txBody>
          <a:bodyPr/>
          <a:lstStyle>
            <a:lvl1pPr marL="0" marR="0" indent="0" algn="l" defTabSz="100803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2400" b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>
                <a:solidFill>
                  <a:schemeClr val="tx1"/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362" y="1763713"/>
            <a:ext cx="9359901" cy="611762"/>
          </a:xfrm>
        </p:spPr>
        <p:txBody>
          <a:bodyPr anchor="t" anchorCtr="0"/>
          <a:lstStyle>
            <a:lvl1pPr>
              <a:defRPr sz="2000" b="0" i="1">
                <a:latin typeface="+mj-lt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cxnSp>
        <p:nvCxnSpPr>
          <p:cNvPr id="11" name="Gerade Verbindung 8"/>
          <p:cNvCxnSpPr/>
          <p:nvPr userDrawn="1"/>
        </p:nvCxnSpPr>
        <p:spPr>
          <a:xfrm>
            <a:off x="360363" y="4320000"/>
            <a:ext cx="684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72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1764000"/>
            <a:ext cx="6553199" cy="4393753"/>
          </a:xfrm>
        </p:spPr>
        <p:txBody>
          <a:bodyPr/>
          <a:lstStyle>
            <a:lvl1pPr marL="0" indent="0">
              <a:buNone/>
              <a:defRPr sz="20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9" name="Textplatzhalter 3"/>
          <p:cNvSpPr>
            <a:spLocks noGrp="1"/>
          </p:cNvSpPr>
          <p:nvPr>
            <p:ph type="body" sz="half" idx="2"/>
          </p:nvPr>
        </p:nvSpPr>
        <p:spPr>
          <a:xfrm>
            <a:off x="360362" y="6300000"/>
            <a:ext cx="6192837" cy="647007"/>
          </a:xfrm>
        </p:spPr>
        <p:txBody>
          <a:bodyPr anchor="b" anchorCtr="0"/>
          <a:lstStyle>
            <a:lvl1pPr marL="0" indent="0">
              <a:buFontTx/>
              <a:buNone/>
              <a:defRPr sz="1400" b="0">
                <a:latin typeface="+mj-lt"/>
              </a:defRPr>
            </a:lvl1pPr>
            <a:lvl2pPr marL="126000" indent="0">
              <a:buFontTx/>
              <a:buNone/>
              <a:defRPr sz="1350" i="1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idx="13"/>
          </p:nvPr>
        </p:nvSpPr>
        <p:spPr>
          <a:xfrm>
            <a:off x="6696075" y="1764000"/>
            <a:ext cx="3384549" cy="4392613"/>
          </a:xfrm>
        </p:spPr>
        <p:txBody>
          <a:bodyPr/>
          <a:lstStyle>
            <a:lvl1pPr marL="0" indent="0">
              <a:buNone/>
              <a:defRPr sz="20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11" name="Textplatzhalter 3"/>
          <p:cNvSpPr>
            <a:spLocks noGrp="1"/>
          </p:cNvSpPr>
          <p:nvPr>
            <p:ph type="body" sz="half" idx="14"/>
          </p:nvPr>
        </p:nvSpPr>
        <p:spPr>
          <a:xfrm>
            <a:off x="6696075" y="6300000"/>
            <a:ext cx="3024188" cy="647006"/>
          </a:xfrm>
        </p:spPr>
        <p:txBody>
          <a:bodyPr anchor="b" anchorCtr="0"/>
          <a:lstStyle>
            <a:lvl1pPr marL="0" indent="0">
              <a:buFontTx/>
              <a:buNone/>
              <a:defRPr sz="1400" b="0">
                <a:latin typeface="+mj-lt"/>
              </a:defRPr>
            </a:lvl1pPr>
            <a:lvl2pPr marL="126000" indent="0">
              <a:buFontTx/>
              <a:buNone/>
              <a:defRPr sz="1350" i="1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20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mit B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60363" y="6300000"/>
            <a:ext cx="3024187" cy="647007"/>
          </a:xfrm>
        </p:spPr>
        <p:txBody>
          <a:bodyPr anchor="b" anchorCtr="0"/>
          <a:lstStyle>
            <a:lvl1pPr marL="126000" indent="-126000">
              <a:spcAft>
                <a:spcPts val="0"/>
              </a:spcAft>
              <a:buFontTx/>
              <a:buBlip>
                <a:blip r:embed="rId2"/>
              </a:buBlip>
              <a:defRPr sz="1400"/>
            </a:lvl1pPr>
            <a:lvl2pPr marL="126000" indent="0">
              <a:buNone/>
              <a:defRPr sz="1400" i="1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3"/>
          </p:nvPr>
        </p:nvSpPr>
        <p:spPr>
          <a:xfrm>
            <a:off x="3527426" y="6300000"/>
            <a:ext cx="3025774" cy="647006"/>
          </a:xfrm>
        </p:spPr>
        <p:txBody>
          <a:bodyPr anchor="b" anchorCtr="0"/>
          <a:lstStyle>
            <a:lvl1pPr marL="126000" indent="-126000">
              <a:spcAft>
                <a:spcPts val="0"/>
              </a:spcAft>
              <a:buFontTx/>
              <a:buBlip>
                <a:blip r:embed="rId2"/>
              </a:buBlip>
              <a:defRPr sz="1400"/>
            </a:lvl1pPr>
            <a:lvl2pPr marL="126000" indent="0">
              <a:buNone/>
              <a:defRPr sz="1400" i="1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half" idx="14"/>
          </p:nvPr>
        </p:nvSpPr>
        <p:spPr>
          <a:xfrm>
            <a:off x="6696075" y="6300000"/>
            <a:ext cx="3024188" cy="647925"/>
          </a:xfrm>
        </p:spPr>
        <p:txBody>
          <a:bodyPr anchor="b" anchorCtr="0"/>
          <a:lstStyle>
            <a:lvl1pPr marL="126000" indent="-126000">
              <a:spcAft>
                <a:spcPts val="0"/>
              </a:spcAft>
              <a:buFontTx/>
              <a:buBlip>
                <a:blip r:embed="rId2"/>
              </a:buBlip>
              <a:defRPr sz="1400"/>
            </a:lvl1pPr>
            <a:lvl2pPr marL="126000" indent="0">
              <a:buNone/>
              <a:defRPr sz="1400" i="1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" y="-1"/>
            <a:ext cx="10080624" cy="6156326"/>
          </a:xfrm>
        </p:spPr>
        <p:txBody>
          <a:bodyPr/>
          <a:lstStyle>
            <a:lvl1pPr marL="0" indent="0">
              <a:buNone/>
              <a:defRPr sz="20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265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968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6075" y="1764000"/>
            <a:ext cx="3024188" cy="518477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360363" y="1764000"/>
            <a:ext cx="6192837" cy="51847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86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6732000"/>
            <a:ext cx="6192837" cy="214312"/>
          </a:xfrm>
        </p:spPr>
        <p:txBody>
          <a:bodyPr anchor="b" anchorCtr="0"/>
          <a:lstStyle>
            <a:lvl1pPr>
              <a:buFontTx/>
              <a:buNone/>
              <a:defRPr sz="1200" b="0">
                <a:solidFill>
                  <a:schemeClr val="bg2"/>
                </a:solidFill>
                <a:latin typeface="+mj-lt"/>
              </a:defRPr>
            </a:lvl1pPr>
            <a:lvl2pPr>
              <a:buFontTx/>
              <a:buNone/>
              <a:defRPr b="0">
                <a:latin typeface="+mj-lt"/>
              </a:defRPr>
            </a:lvl2pPr>
            <a:lvl3pPr marL="0" indent="0">
              <a:buFontTx/>
              <a:buNone/>
              <a:defRPr b="0">
                <a:latin typeface="+mj-lt"/>
              </a:defRPr>
            </a:lvl3pPr>
            <a:lvl4pPr marL="0" indent="0">
              <a:buFontTx/>
              <a:buNone/>
              <a:defRPr b="0">
                <a:latin typeface="+mj-lt"/>
              </a:defRPr>
            </a:lvl4pPr>
            <a:lvl5pPr>
              <a:buFontTx/>
              <a:buNone/>
              <a:defRPr b="0">
                <a:latin typeface="+mj-lt"/>
              </a:defRPr>
            </a:lvl5pPr>
          </a:lstStyle>
          <a:p>
            <a:pPr lvl="0"/>
            <a:r>
              <a:rPr lang="de-DE"/>
              <a:t>Bei Bedarf Quelle hinzufügen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8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ctrTitle"/>
          </p:nvPr>
        </p:nvSpPr>
        <p:spPr>
          <a:xfrm>
            <a:off x="360363" y="2484000"/>
            <a:ext cx="9359900" cy="1618417"/>
          </a:xfrm>
        </p:spPr>
        <p:txBody>
          <a:bodyPr tIns="0" anchor="b" anchorCtr="0"/>
          <a:lstStyle>
            <a:lvl1pPr>
              <a:lnSpc>
                <a:spcPct val="83000"/>
              </a:lnSpc>
              <a:defRPr sz="4200" baseline="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13" name="Untertitel 2"/>
          <p:cNvSpPr>
            <a:spLocks noGrp="1"/>
          </p:cNvSpPr>
          <p:nvPr>
            <p:ph type="subTitle" idx="1"/>
          </p:nvPr>
        </p:nvSpPr>
        <p:spPr>
          <a:xfrm>
            <a:off x="360363" y="4572000"/>
            <a:ext cx="9359900" cy="2375199"/>
          </a:xfrm>
        </p:spPr>
        <p:txBody>
          <a:bodyPr/>
          <a:lstStyle>
            <a:lvl1pPr marL="0" marR="0" indent="0" algn="l" defTabSz="100803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2400" b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>
                <a:solidFill>
                  <a:schemeClr val="tx1"/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60362" y="1764000"/>
            <a:ext cx="9359901" cy="611762"/>
          </a:xfrm>
        </p:spPr>
        <p:txBody>
          <a:bodyPr anchor="t" anchorCtr="0"/>
          <a:lstStyle>
            <a:lvl1pPr>
              <a:defRPr sz="2000" b="0" i="1">
                <a:latin typeface="+mj-lt"/>
              </a:defRPr>
            </a:lvl1pPr>
          </a:lstStyle>
          <a:p>
            <a:pPr lvl="0"/>
            <a:r>
              <a:rPr lang="de-DE" smtClean="0"/>
              <a:t>Mastertextformat bearbeiten</a:t>
            </a:r>
          </a:p>
        </p:txBody>
      </p:sp>
      <p:cxnSp>
        <p:nvCxnSpPr>
          <p:cNvPr id="15" name="Gerade Verbindung 8"/>
          <p:cNvCxnSpPr/>
          <p:nvPr userDrawn="1"/>
        </p:nvCxnSpPr>
        <p:spPr>
          <a:xfrm>
            <a:off x="360363" y="4320000"/>
            <a:ext cx="684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20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 hasCustomPrompt="1"/>
          </p:nvPr>
        </p:nvSpPr>
        <p:spPr>
          <a:xfrm>
            <a:off x="360362" y="1764000"/>
            <a:ext cx="6192837" cy="51847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 hasCustomPrompt="1"/>
          </p:nvPr>
        </p:nvSpPr>
        <p:spPr>
          <a:xfrm>
            <a:off x="6696075" y="1764000"/>
            <a:ext cx="3024188" cy="51847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32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 Koop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4" hasCustomPrompt="1"/>
          </p:nvPr>
        </p:nvSpPr>
        <p:spPr>
          <a:xfrm>
            <a:off x="360363" y="6012000"/>
            <a:ext cx="3024187" cy="935037"/>
          </a:xfrm>
        </p:spPr>
        <p:txBody>
          <a:bodyPr/>
          <a:lstStyle>
            <a:lvl1pPr>
              <a:buFontTx/>
              <a:buNone/>
              <a:defRPr sz="1200" b="0" baseline="0">
                <a:latin typeface="+mj-lt"/>
              </a:defRPr>
            </a:lvl1pPr>
            <a:lvl2pPr>
              <a:buFontTx/>
              <a:buNone/>
              <a:defRPr sz="1200" b="0">
                <a:latin typeface="+mj-lt"/>
              </a:defRPr>
            </a:lvl2pPr>
            <a:lvl3pPr marL="0" indent="0">
              <a:buFontTx/>
              <a:buNone/>
              <a:defRPr sz="1200" b="0">
                <a:latin typeface="+mj-lt"/>
              </a:defRPr>
            </a:lvl3pPr>
            <a:lvl4pPr marL="0" indent="0">
              <a:buFontTx/>
              <a:buNone/>
              <a:defRPr sz="1200" b="0">
                <a:latin typeface="+mj-lt"/>
              </a:defRPr>
            </a:lvl4pPr>
            <a:lvl5pPr>
              <a:buFontTx/>
              <a:buNone/>
              <a:defRPr sz="1200" b="0">
                <a:latin typeface="+mj-lt"/>
              </a:defRPr>
            </a:lvl5pPr>
          </a:lstStyle>
          <a:p>
            <a:pPr lvl="0"/>
            <a:r>
              <a:rPr lang="de-DE"/>
              <a:t>KOOP-Logo einfügen.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60363" y="1764000"/>
            <a:ext cx="6192837" cy="39608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66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 hasCustomPrompt="1"/>
          </p:nvPr>
        </p:nvSpPr>
        <p:spPr>
          <a:xfrm>
            <a:off x="360363" y="1764000"/>
            <a:ext cx="4608512" cy="51847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  <a:endParaRPr lang="de-DE" dirty="0"/>
          </a:p>
        </p:txBody>
      </p:sp>
      <p:sp>
        <p:nvSpPr>
          <p:cNvPr id="10" name="Inhaltsplatzhalter 3"/>
          <p:cNvSpPr>
            <a:spLocks noGrp="1"/>
          </p:cNvSpPr>
          <p:nvPr>
            <p:ph sz="quarter" idx="14" hasCustomPrompt="1"/>
          </p:nvPr>
        </p:nvSpPr>
        <p:spPr>
          <a:xfrm>
            <a:off x="5111749" y="1764000"/>
            <a:ext cx="4608513" cy="51847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83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29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8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/>
          <p:cNvSpPr>
            <a:spLocks noGrp="1"/>
          </p:cNvSpPr>
          <p:nvPr>
            <p:ph sz="quarter" idx="13" hasCustomPrompt="1"/>
          </p:nvPr>
        </p:nvSpPr>
        <p:spPr>
          <a:xfrm>
            <a:off x="360363" y="1764000"/>
            <a:ext cx="3024187" cy="51847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3527425" y="1764000"/>
            <a:ext cx="6192837" cy="51847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91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wmf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363" y="250825"/>
            <a:ext cx="6840537" cy="1312187"/>
          </a:xfrm>
          <a:prstGeom prst="rect">
            <a:avLst/>
          </a:prstGeom>
        </p:spPr>
        <p:txBody>
          <a:bodyPr vert="horz" lIns="0" tIns="3600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363" y="1763712"/>
            <a:ext cx="9359900" cy="51847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/>
              <a:t>Sechste Ebene</a:t>
            </a:r>
            <a:endParaRPr lang="de-DE" dirty="0"/>
          </a:p>
          <a:p>
            <a:pPr lvl="6"/>
            <a:r>
              <a:rPr lang="de-DE"/>
              <a:t>Siebte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60363" y="7292063"/>
            <a:ext cx="1295573" cy="26793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27944" y="7292062"/>
            <a:ext cx="6624736" cy="26793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smtClean="0"/>
              <a:t>PowerPoint Leervorlage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40763" y="7292062"/>
            <a:ext cx="1079500" cy="26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4BF39846-163D-43A0-8E32-F1FB883D43AB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263" y="324247"/>
            <a:ext cx="1908000" cy="42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9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5" r:id="rId4"/>
    <p:sldLayoutId id="2147483674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defTabSz="1008035" rtl="0" eaLnBrk="1" latinLnBrk="0" hangingPunct="1">
        <a:lnSpc>
          <a:spcPct val="110000"/>
        </a:lnSpc>
        <a:spcBef>
          <a:spcPct val="0"/>
        </a:spcBef>
        <a:buNone/>
        <a:defRPr sz="2000" b="1" kern="1200">
          <a:solidFill>
            <a:schemeClr val="accent2"/>
          </a:solidFill>
          <a:latin typeface="+mn-lt"/>
          <a:ea typeface="+mj-ea"/>
          <a:cs typeface="+mj-cs"/>
        </a:defRPr>
      </a:lvl1pPr>
    </p:titleStyle>
    <p:bodyStyle>
      <a:lvl1pPr marL="0" indent="0" algn="l" defTabSz="1008035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Tx/>
        <a:buNone/>
        <a:defRPr sz="2000" b="1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8035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Tx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216000" indent="-216000" algn="l" defTabSz="1008035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Tx/>
        <a:buBlip>
          <a:blip r:embed="rId16"/>
        </a:buBlip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216000" indent="-216000" algn="l" defTabSz="1008035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Tx/>
        <a:buBlip>
          <a:blip r:embed="rId16"/>
        </a:buBlip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432000" indent="-216000" algn="l" defTabSz="1008035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b="0" kern="1200" baseline="0">
          <a:solidFill>
            <a:schemeClr val="tx1"/>
          </a:solidFill>
          <a:latin typeface="+mj-lt"/>
          <a:ea typeface="+mn-ea"/>
          <a:cs typeface="+mn-cs"/>
        </a:defRPr>
      </a:lvl5pPr>
      <a:lvl6pPr marL="648000" indent="-216000" algn="l" defTabSz="1008035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j-lt"/>
          <a:ea typeface="+mn-ea"/>
          <a:cs typeface="+mn-cs"/>
        </a:defRPr>
      </a:lvl6pPr>
      <a:lvl7pPr marL="0" indent="0" algn="l" defTabSz="1008035" rtl="0" eaLnBrk="1" latinLnBrk="0" hangingPunct="1">
        <a:lnSpc>
          <a:spcPts val="1200"/>
        </a:lnSpc>
        <a:spcBef>
          <a:spcPts val="0"/>
        </a:spcBef>
        <a:spcAft>
          <a:spcPts val="1200"/>
        </a:spcAft>
        <a:buFontTx/>
        <a:buNone/>
        <a:defRPr sz="2000" b="1" kern="1200">
          <a:solidFill>
            <a:schemeClr val="accent2"/>
          </a:solidFill>
          <a:latin typeface="+mn-lt"/>
          <a:ea typeface="+mn-ea"/>
          <a:cs typeface="+mn-cs"/>
        </a:defRPr>
      </a:lvl7pPr>
      <a:lvl8pPr marL="360000" indent="0" algn="l" defTabSz="1008035" rtl="0" eaLnBrk="1" latinLnBrk="0" hangingPunct="1">
        <a:lnSpc>
          <a:spcPct val="110000"/>
        </a:lnSpc>
        <a:spcBef>
          <a:spcPts val="0"/>
        </a:spcBef>
        <a:buFont typeface="Symbol" panose="05050102010706020507" pitchFamily="18" charset="2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59" userDrawn="1">
          <p15:clr>
            <a:srgbClr val="F26B43"/>
          </p15:clr>
        </p15:guide>
        <p15:guide id="2" pos="227" userDrawn="1">
          <p15:clr>
            <a:srgbClr val="F26B43"/>
          </p15:clr>
        </p15:guide>
        <p15:guide id="3" pos="6123" userDrawn="1">
          <p15:clr>
            <a:srgbClr val="F26B43"/>
          </p15:clr>
        </p15:guide>
        <p15:guide id="4" pos="2132" userDrawn="1">
          <p15:clr>
            <a:srgbClr val="F26B43"/>
          </p15:clr>
        </p15:guide>
        <p15:guide id="5" pos="2222" userDrawn="1">
          <p15:clr>
            <a:srgbClr val="F26B43"/>
          </p15:clr>
        </p15:guide>
        <p15:guide id="6" pos="3130" userDrawn="1">
          <p15:clr>
            <a:srgbClr val="F26B43"/>
          </p15:clr>
        </p15:guide>
        <p15:guide id="7" pos="3220" userDrawn="1">
          <p15:clr>
            <a:srgbClr val="F26B43"/>
          </p15:clr>
        </p15:guide>
        <p15:guide id="8" pos="4128" userDrawn="1">
          <p15:clr>
            <a:srgbClr val="F26B43"/>
          </p15:clr>
        </p15:guide>
        <p15:guide id="9" pos="4218" userDrawn="1">
          <p15:clr>
            <a:srgbClr val="F26B43"/>
          </p15:clr>
        </p15:guide>
        <p15:guide id="10" pos="5443" userDrawn="1">
          <p15:clr>
            <a:srgbClr val="F26B43"/>
          </p15:clr>
        </p15:guide>
        <p15:guide id="11" orient="horz" pos="1111" userDrawn="1">
          <p15:clr>
            <a:srgbClr val="F26B43"/>
          </p15:clr>
        </p15:guide>
        <p15:guide id="12" orient="horz" pos="3878" userDrawn="1">
          <p15:clr>
            <a:srgbClr val="F26B43"/>
          </p15:clr>
        </p15:guide>
        <p15:guide id="13" orient="horz" pos="437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1"/>
                </a:solidFill>
              </a:rPr>
              <a:t>Overview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of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Parties</a:t>
            </a:r>
            <a:r>
              <a:rPr lang="de-DE" dirty="0" smtClean="0">
                <a:solidFill>
                  <a:schemeClr val="accent1"/>
                </a:solidFill>
              </a:rPr>
              <a:t>‘ Views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on </a:t>
            </a:r>
            <a:r>
              <a:rPr lang="de-DE" dirty="0" err="1" smtClean="0"/>
              <a:t>Article</a:t>
            </a:r>
            <a:r>
              <a:rPr lang="de-DE" dirty="0" smtClean="0"/>
              <a:t> 6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Wolfgang Obergassel</a:t>
            </a:r>
          </a:p>
          <a:p>
            <a:endParaRPr lang="en-GB" dirty="0" smtClean="0"/>
          </a:p>
          <a:p>
            <a:r>
              <a:rPr lang="en-GB" dirty="0" smtClean="0"/>
              <a:t>SB 46 Side Event “Ensuring integrity of Paris Agreement Art. 6 - challenges and opportunities from a civil society perspective”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11 May 2017 | Bonn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101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60363" y="1620391"/>
            <a:ext cx="9359900" cy="5328097"/>
          </a:xfrm>
        </p:spPr>
        <p:txBody>
          <a:bodyPr/>
          <a:lstStyle/>
          <a:p>
            <a:pPr lvl="2"/>
            <a:r>
              <a:rPr lang="en-GB" sz="2600" b="0" dirty="0" smtClean="0"/>
              <a:t>Limit </a:t>
            </a:r>
            <a:r>
              <a:rPr lang="en-GB" sz="2600" b="0" dirty="0"/>
              <a:t>eligibility for transfers to </a:t>
            </a:r>
            <a:r>
              <a:rPr lang="en-GB" sz="2600" b="0" dirty="0" smtClean="0"/>
              <a:t>absolute </a:t>
            </a:r>
            <a:r>
              <a:rPr lang="en-GB" sz="2600" b="0" dirty="0"/>
              <a:t>emission </a:t>
            </a:r>
            <a:r>
              <a:rPr lang="en-GB" sz="2600" b="0" dirty="0" smtClean="0"/>
              <a:t>reductions</a:t>
            </a:r>
            <a:endParaRPr lang="en-GB" sz="2600" b="0" dirty="0"/>
          </a:p>
          <a:p>
            <a:pPr lvl="2"/>
            <a:r>
              <a:rPr lang="en-GB" sz="2600" b="0" dirty="0"/>
              <a:t>M</a:t>
            </a:r>
            <a:r>
              <a:rPr lang="en-GB" sz="2600" b="0" dirty="0" smtClean="0"/>
              <a:t>aking </a:t>
            </a:r>
            <a:r>
              <a:rPr lang="en-GB" sz="2600" b="0" dirty="0"/>
              <a:t>Art. 6.4 a tool for voluntary action by the private </a:t>
            </a:r>
            <a:r>
              <a:rPr lang="en-GB" sz="2600" b="0" dirty="0" smtClean="0"/>
              <a:t>sector</a:t>
            </a:r>
            <a:endParaRPr lang="en-GB" sz="2600" b="0" dirty="0"/>
          </a:p>
          <a:p>
            <a:pPr lvl="2"/>
            <a:r>
              <a:rPr lang="en-GB" sz="2600" b="0" dirty="0"/>
              <a:t>D</a:t>
            </a:r>
            <a:r>
              <a:rPr lang="en-GB" sz="2600" b="0" dirty="0" smtClean="0"/>
              <a:t>iscounting </a:t>
            </a:r>
            <a:r>
              <a:rPr lang="en-GB" sz="2600" b="0" dirty="0"/>
              <a:t>of reductions to achieve a global net </a:t>
            </a:r>
            <a:r>
              <a:rPr lang="en-GB" sz="2600" b="0" dirty="0" smtClean="0"/>
              <a:t>reduction</a:t>
            </a:r>
            <a:endParaRPr lang="en-GB" sz="2600" b="0" dirty="0"/>
          </a:p>
          <a:p>
            <a:pPr lvl="2"/>
            <a:r>
              <a:rPr lang="en-GB" sz="2600" b="0" dirty="0" smtClean="0"/>
              <a:t>Review </a:t>
            </a:r>
            <a:r>
              <a:rPr lang="en-GB" sz="2600" b="0" dirty="0"/>
              <a:t>Art. 6 transfers in the </a:t>
            </a:r>
            <a:r>
              <a:rPr lang="en-GB" sz="2600" b="0" dirty="0" smtClean="0"/>
              <a:t>global stocktake </a:t>
            </a:r>
            <a:r>
              <a:rPr lang="en-GB" sz="2600" b="0" dirty="0"/>
              <a:t>and excluding Parties where transfers have not contributed to increasing ambition from future </a:t>
            </a:r>
            <a:r>
              <a:rPr lang="en-GB" sz="2600" b="0" dirty="0" smtClean="0"/>
              <a:t>participation</a:t>
            </a:r>
            <a:endParaRPr lang="en-GB" sz="2600" b="0" dirty="0"/>
          </a:p>
          <a:p>
            <a:pPr lvl="2"/>
            <a:r>
              <a:rPr lang="en-GB" sz="2600" b="0" dirty="0" smtClean="0"/>
              <a:t>Manage </a:t>
            </a:r>
            <a:r>
              <a:rPr lang="en-GB" sz="2600" b="0" dirty="0"/>
              <a:t>the supply of units to keep prices stable</a:t>
            </a:r>
            <a:r>
              <a:rPr lang="en-GB" sz="2600" b="0" dirty="0" smtClean="0"/>
              <a:t>.</a:t>
            </a:r>
          </a:p>
          <a:p>
            <a:pPr lvl="2"/>
            <a:r>
              <a:rPr lang="en-GB" sz="2600" b="0" dirty="0" smtClean="0"/>
              <a:t>Corresponding adjustment also for reductions outside the NDC scope</a:t>
            </a:r>
            <a:r>
              <a:rPr lang="en-GB" sz="2400" b="0" dirty="0" smtClean="0"/>
              <a:t> </a:t>
            </a:r>
            <a:endParaRPr lang="en-GB" sz="2400" b="0" dirty="0" smtClean="0"/>
          </a:p>
          <a:p>
            <a:pPr lvl="6"/>
            <a:r>
              <a:rPr lang="en-GB" dirty="0" smtClean="0"/>
              <a:t>____________________________________________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Suggestions</a:t>
            </a:r>
            <a:r>
              <a:rPr lang="de-DE" dirty="0" smtClean="0"/>
              <a:t> on </a:t>
            </a:r>
            <a:r>
              <a:rPr lang="de-DE" dirty="0" err="1" smtClean="0"/>
              <a:t>Safeguarding</a:t>
            </a:r>
            <a:r>
              <a:rPr lang="de-DE" dirty="0" smtClean="0"/>
              <a:t>/</a:t>
            </a:r>
            <a:r>
              <a:rPr lang="de-DE" dirty="0" err="1" smtClean="0"/>
              <a:t>Raising</a:t>
            </a:r>
            <a:r>
              <a:rPr lang="de-DE" dirty="0" smtClean="0"/>
              <a:t> </a:t>
            </a:r>
            <a:r>
              <a:rPr lang="de-DE" dirty="0" smtClean="0"/>
              <a:t>Ambition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Parties</a:t>
            </a:r>
            <a:r>
              <a:rPr lang="de-DE" dirty="0"/>
              <a:t>‘ Views on </a:t>
            </a:r>
            <a:r>
              <a:rPr lang="de-DE" dirty="0" err="1"/>
              <a:t>Article</a:t>
            </a:r>
            <a:r>
              <a:rPr lang="de-DE" dirty="0"/>
              <a:t> 6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GB" sz="2800" b="0" dirty="0" smtClean="0"/>
              <a:t>Central Oversight</a:t>
            </a:r>
          </a:p>
          <a:p>
            <a:pPr lvl="2"/>
            <a:endParaRPr lang="en-GB" sz="2800" dirty="0"/>
          </a:p>
          <a:p>
            <a:pPr lvl="2"/>
            <a:r>
              <a:rPr lang="en-GB" sz="2800" b="0" dirty="0" smtClean="0"/>
              <a:t>Environmental </a:t>
            </a:r>
            <a:r>
              <a:rPr lang="en-GB" sz="2800" b="0" dirty="0" smtClean="0"/>
              <a:t>Integrity</a:t>
            </a:r>
          </a:p>
          <a:p>
            <a:pPr lvl="2"/>
            <a:endParaRPr lang="en-GB" sz="2800" b="0" dirty="0"/>
          </a:p>
          <a:p>
            <a:pPr lvl="2"/>
            <a:r>
              <a:rPr lang="en-GB" sz="2800" dirty="0" smtClean="0"/>
              <a:t>Sustainable Development</a:t>
            </a:r>
            <a:endParaRPr lang="en-GB" sz="2800" dirty="0" smtClean="0"/>
          </a:p>
          <a:p>
            <a:pPr lvl="2"/>
            <a:endParaRPr lang="en-GB" dirty="0" smtClean="0"/>
          </a:p>
          <a:p>
            <a:pPr lvl="6"/>
            <a:r>
              <a:rPr lang="en-GB" dirty="0" smtClean="0"/>
              <a:t>____________________________________________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 smtClean="0"/>
              <a:t>Parties</a:t>
            </a:r>
            <a:r>
              <a:rPr lang="de-DE" dirty="0" smtClean="0"/>
              <a:t>‘ Views on </a:t>
            </a:r>
            <a:r>
              <a:rPr lang="de-DE" dirty="0" err="1" smtClean="0"/>
              <a:t>Article</a:t>
            </a:r>
            <a:r>
              <a:rPr lang="de-DE" dirty="0" smtClean="0"/>
              <a:t> 6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653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60363" y="1548383"/>
            <a:ext cx="9359900" cy="5400105"/>
          </a:xfrm>
        </p:spPr>
        <p:txBody>
          <a:bodyPr/>
          <a:lstStyle/>
          <a:p>
            <a:pPr lvl="2"/>
            <a:r>
              <a:rPr lang="en-GB" sz="2400" b="0" dirty="0" smtClean="0"/>
              <a:t>National prerogative vs. international rules</a:t>
            </a:r>
            <a:endParaRPr lang="en-GB" sz="2400" b="0" dirty="0"/>
          </a:p>
          <a:p>
            <a:pPr lvl="2"/>
            <a:r>
              <a:rPr lang="en-GB" sz="2400" b="0" dirty="0" smtClean="0"/>
              <a:t>Intermediate suggestions</a:t>
            </a:r>
          </a:p>
          <a:p>
            <a:pPr lvl="4"/>
            <a:r>
              <a:rPr lang="en-GB" sz="2400" dirty="0" smtClean="0"/>
              <a:t>Requirement to have and internationally notify national criteria and procedures</a:t>
            </a:r>
          </a:p>
          <a:p>
            <a:pPr lvl="4"/>
            <a:r>
              <a:rPr lang="en-GB" sz="2400" dirty="0" smtClean="0"/>
              <a:t>Requirement to demonstrate how activities contribute to SD</a:t>
            </a:r>
          </a:p>
          <a:p>
            <a:pPr lvl="4"/>
            <a:r>
              <a:rPr lang="en-GB" sz="2400" dirty="0" smtClean="0"/>
              <a:t>Requirement to under Art. 13 report on how activities promote SD</a:t>
            </a:r>
          </a:p>
          <a:p>
            <a:pPr lvl="4"/>
            <a:r>
              <a:rPr lang="en-GB" sz="2400" b="0" dirty="0" smtClean="0"/>
              <a:t>Voluntary international tool</a:t>
            </a:r>
          </a:p>
          <a:p>
            <a:pPr lvl="4"/>
            <a:r>
              <a:rPr lang="en-GB" sz="2400" dirty="0" smtClean="0"/>
              <a:t>International minimum criteria Parties could use differently</a:t>
            </a:r>
            <a:endParaRPr lang="en-GB" sz="2400" b="0" dirty="0" smtClean="0"/>
          </a:p>
          <a:p>
            <a:pPr lvl="4"/>
            <a:r>
              <a:rPr lang="en-GB" sz="2400" dirty="0" smtClean="0"/>
              <a:t>Use SDGs as basis</a:t>
            </a:r>
            <a:endParaRPr lang="en-GB" sz="2400" b="0" dirty="0" smtClean="0"/>
          </a:p>
          <a:p>
            <a:pPr lvl="4"/>
            <a:r>
              <a:rPr lang="en-GB" sz="2400" dirty="0" smtClean="0"/>
              <a:t>Requirement to demonstrate how activities respect, promote </a:t>
            </a:r>
            <a:r>
              <a:rPr lang="en-GB" sz="2400" dirty="0"/>
              <a:t>and </a:t>
            </a:r>
            <a:r>
              <a:rPr lang="en-GB" sz="2400" dirty="0" smtClean="0"/>
              <a:t>consider obligations </a:t>
            </a:r>
            <a:r>
              <a:rPr lang="en-GB" sz="2400" dirty="0"/>
              <a:t>on human rights in line with the preamble of the Paris Agreement</a:t>
            </a:r>
            <a:endParaRPr lang="en-GB" sz="2400" b="0" dirty="0"/>
          </a:p>
          <a:p>
            <a:pPr lvl="6"/>
            <a:r>
              <a:rPr lang="en-GB" sz="2400" dirty="0" smtClean="0"/>
              <a:t>____________________________________________</a:t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Long-Standing </a:t>
            </a:r>
            <a:r>
              <a:rPr lang="en-GB" dirty="0"/>
              <a:t>C</a:t>
            </a:r>
            <a:r>
              <a:rPr lang="en-GB" dirty="0" smtClean="0"/>
              <a:t>ontroversy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Parties</a:t>
            </a:r>
            <a:r>
              <a:rPr lang="de-DE" dirty="0"/>
              <a:t>‘ Views on </a:t>
            </a:r>
            <a:r>
              <a:rPr lang="de-DE" dirty="0" err="1"/>
              <a:t>Article</a:t>
            </a:r>
            <a:r>
              <a:rPr lang="de-DE" dirty="0"/>
              <a:t> 6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44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1"/>
                </a:solidFill>
              </a:rPr>
              <a:t>Thank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you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very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much</a:t>
            </a:r>
            <a:r>
              <a:rPr lang="de-DE" dirty="0" smtClean="0">
                <a:solidFill>
                  <a:schemeClr val="accent1"/>
                </a:solidFill>
              </a:rPr>
              <a:t> </a:t>
            </a:r>
            <a:r>
              <a:rPr lang="de-DE" dirty="0" err="1" smtClean="0">
                <a:solidFill>
                  <a:schemeClr val="accent1"/>
                </a:solidFill>
              </a:rPr>
              <a:t>for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Find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on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website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 smtClean="0"/>
              <a:t>www.wupperinst.org</a:t>
            </a:r>
            <a:r>
              <a:rPr lang="de-DE" dirty="0" smtClean="0"/>
              <a:t>/en/</a:t>
            </a:r>
            <a:r>
              <a:rPr lang="de-DE" dirty="0" err="1" smtClean="0"/>
              <a:t>cop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Wolfgang Obergassel </a:t>
            </a:r>
            <a:r>
              <a:rPr lang="de-DE" dirty="0"/>
              <a:t>| </a:t>
            </a:r>
            <a:r>
              <a:rPr lang="de-DE" dirty="0" err="1" smtClean="0"/>
              <a:t>wolfgang.obergassel@</a:t>
            </a:r>
            <a:r>
              <a:rPr lang="de-DE" dirty="0" err="1"/>
              <a:t>wupperinst.org</a:t>
            </a:r>
            <a:r>
              <a:rPr lang="de-DE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11" name="Fußzeilenplatzhalter 5"/>
          <p:cNvSpPr>
            <a:spLocks noGrp="1"/>
          </p:cNvSpPr>
          <p:nvPr>
            <p:ph type="ftr" sz="quarter" idx="15"/>
          </p:nvPr>
        </p:nvSpPr>
        <p:spPr>
          <a:xfrm>
            <a:off x="1727944" y="7292062"/>
            <a:ext cx="6624736" cy="267937"/>
          </a:xfrm>
        </p:spPr>
        <p:txBody>
          <a:bodyPr/>
          <a:lstStyle/>
          <a:p>
            <a:r>
              <a:rPr lang="de-DE" dirty="0" smtClean="0"/>
              <a:t>UBA – Paris Agreement Art.6 – </a:t>
            </a:r>
            <a:r>
              <a:rPr lang="de-DE" dirty="0" err="1" smtClean="0"/>
              <a:t>Supporting</a:t>
            </a:r>
            <a:r>
              <a:rPr lang="de-DE" dirty="0" smtClean="0"/>
              <a:t> </a:t>
            </a:r>
            <a:r>
              <a:rPr lang="de-DE" dirty="0" err="1" smtClean="0"/>
              <a:t>Renewable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Transitions</a:t>
            </a:r>
            <a:endParaRPr lang="de-DE" dirty="0"/>
          </a:p>
        </p:txBody>
      </p:sp>
      <p:sp>
        <p:nvSpPr>
          <p:cNvPr id="12" name="Datumsplatzhalter 1"/>
          <p:cNvSpPr>
            <a:spLocks noGrp="1"/>
          </p:cNvSpPr>
          <p:nvPr>
            <p:ph type="dt" sz="half" idx="14"/>
          </p:nvPr>
        </p:nvSpPr>
        <p:spPr>
          <a:xfrm>
            <a:off x="360363" y="7292063"/>
            <a:ext cx="1295573" cy="267936"/>
          </a:xfrm>
        </p:spPr>
        <p:txBody>
          <a:bodyPr/>
          <a:lstStyle/>
          <a:p>
            <a:r>
              <a:rPr lang="de-DE" dirty="0" smtClean="0"/>
              <a:t>10.05.2017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7607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GB" sz="2800" dirty="0" smtClean="0"/>
              <a:t>Central Oversight</a:t>
            </a:r>
          </a:p>
          <a:p>
            <a:pPr lvl="2"/>
            <a:endParaRPr lang="en-GB" sz="2800" dirty="0"/>
          </a:p>
          <a:p>
            <a:pPr lvl="2"/>
            <a:r>
              <a:rPr lang="en-GB" sz="2800" b="0" dirty="0" smtClean="0"/>
              <a:t>Environmental </a:t>
            </a:r>
            <a:r>
              <a:rPr lang="en-GB" sz="2800" b="0" dirty="0" smtClean="0"/>
              <a:t>Integrity</a:t>
            </a:r>
          </a:p>
          <a:p>
            <a:pPr lvl="2"/>
            <a:endParaRPr lang="en-GB" sz="2800" b="0" dirty="0"/>
          </a:p>
          <a:p>
            <a:pPr lvl="2"/>
            <a:r>
              <a:rPr lang="en-GB" sz="2800" b="0" dirty="0" smtClean="0"/>
              <a:t>Sustainable Development</a:t>
            </a:r>
            <a:endParaRPr lang="en-GB" sz="2800" b="0" dirty="0" smtClean="0"/>
          </a:p>
          <a:p>
            <a:pPr lvl="2"/>
            <a:endParaRPr lang="en-GB" dirty="0" smtClean="0"/>
          </a:p>
          <a:p>
            <a:pPr lvl="6"/>
            <a:r>
              <a:rPr lang="en-GB" dirty="0" smtClean="0"/>
              <a:t>____________________________________________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 smtClean="0"/>
              <a:t>Parties</a:t>
            </a:r>
            <a:r>
              <a:rPr lang="de-DE" dirty="0" smtClean="0"/>
              <a:t>‘ Views on </a:t>
            </a:r>
            <a:r>
              <a:rPr lang="de-DE" dirty="0" err="1" smtClean="0"/>
              <a:t>Article</a:t>
            </a:r>
            <a:r>
              <a:rPr lang="de-DE" dirty="0" smtClean="0"/>
              <a:t> 6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20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GB" sz="2800" b="0" dirty="0" smtClean="0"/>
              <a:t>Long-standing controversy</a:t>
            </a:r>
          </a:p>
          <a:p>
            <a:pPr lvl="2"/>
            <a:endParaRPr lang="en-GB" sz="2800" b="0" dirty="0" smtClean="0"/>
          </a:p>
          <a:p>
            <a:pPr lvl="2"/>
            <a:r>
              <a:rPr lang="en-GB" sz="2800" b="0" dirty="0" smtClean="0"/>
              <a:t>Pre-Paris led to division into “framework for various approaches” and “new market mechanism”</a:t>
            </a:r>
          </a:p>
          <a:p>
            <a:pPr lvl="2"/>
            <a:endParaRPr lang="en-GB" sz="2800" b="0" dirty="0" smtClean="0"/>
          </a:p>
          <a:p>
            <a:pPr lvl="2"/>
            <a:r>
              <a:rPr lang="en-GB" sz="2800" b="0" dirty="0" smtClean="0"/>
              <a:t>Now back in the form of 6.2 and 6.4</a:t>
            </a:r>
            <a:endParaRPr lang="en-GB" sz="2800" b="0" dirty="0"/>
          </a:p>
          <a:p>
            <a:pPr lvl="6"/>
            <a:r>
              <a:rPr lang="en-GB" dirty="0" smtClean="0"/>
              <a:t>____________________________________________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Central Oversight a Central Controversy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Parties</a:t>
            </a:r>
            <a:r>
              <a:rPr lang="de-DE" dirty="0"/>
              <a:t>‘ Views on </a:t>
            </a:r>
            <a:r>
              <a:rPr lang="de-DE" dirty="0" err="1"/>
              <a:t>Article</a:t>
            </a:r>
            <a:r>
              <a:rPr lang="de-DE" dirty="0"/>
              <a:t> 6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894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GB" sz="2800" b="0" dirty="0" smtClean="0"/>
              <a:t>“Prerogative of Parties to generate, transfer and use ITMOs”</a:t>
            </a:r>
          </a:p>
          <a:p>
            <a:pPr lvl="2"/>
            <a:r>
              <a:rPr lang="en-GB" sz="2800" b="0" dirty="0" smtClean="0"/>
              <a:t>Guidance to be limited to accounting</a:t>
            </a:r>
          </a:p>
          <a:p>
            <a:pPr lvl="2"/>
            <a:endParaRPr lang="en-GB" sz="2800" b="0" dirty="0" smtClean="0"/>
          </a:p>
          <a:p>
            <a:pPr lvl="2"/>
            <a:endParaRPr lang="en-GB" sz="2800" b="0" dirty="0" smtClean="0"/>
          </a:p>
          <a:p>
            <a:pPr lvl="2"/>
            <a:endParaRPr lang="en-GB" sz="2800" b="0" dirty="0" smtClean="0"/>
          </a:p>
          <a:p>
            <a:pPr lvl="2"/>
            <a:r>
              <a:rPr lang="en-GB" sz="2800" b="0" dirty="0" smtClean="0"/>
              <a:t>Calls for centralised international oversight </a:t>
            </a:r>
            <a:r>
              <a:rPr lang="en-GB" sz="2800" b="0" dirty="0" smtClean="0"/>
              <a:t>over all units generated under the UNFCCC</a:t>
            </a:r>
          </a:p>
          <a:p>
            <a:pPr lvl="2"/>
            <a:r>
              <a:rPr lang="en-GB" sz="2800" b="0" dirty="0" smtClean="0"/>
              <a:t>Some suggestions to have one “umbrella” board for all approaches under Art. 6</a:t>
            </a:r>
            <a:endParaRPr lang="en-GB" sz="2800" b="0" dirty="0"/>
          </a:p>
          <a:p>
            <a:pPr lvl="6"/>
            <a:r>
              <a:rPr lang="en-GB" dirty="0" smtClean="0"/>
              <a:t>____________________________________________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Camps Unchanged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Parties</a:t>
            </a:r>
            <a:r>
              <a:rPr lang="de-DE" dirty="0"/>
              <a:t>‘ Views on </a:t>
            </a:r>
            <a:r>
              <a:rPr lang="de-DE" dirty="0" err="1"/>
              <a:t>Article</a:t>
            </a:r>
            <a:r>
              <a:rPr lang="de-DE" dirty="0"/>
              <a:t> 6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8" name="Pfeil nach links und rechts 7"/>
          <p:cNvSpPr/>
          <p:nvPr/>
        </p:nvSpPr>
        <p:spPr>
          <a:xfrm>
            <a:off x="4176216" y="3780631"/>
            <a:ext cx="1656784" cy="712185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18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GB" sz="2800" b="0" dirty="0" smtClean="0"/>
              <a:t>Central Oversight</a:t>
            </a:r>
          </a:p>
          <a:p>
            <a:pPr lvl="2"/>
            <a:endParaRPr lang="en-GB" sz="2800" dirty="0"/>
          </a:p>
          <a:p>
            <a:pPr lvl="2"/>
            <a:r>
              <a:rPr lang="en-GB" sz="2800" dirty="0" smtClean="0"/>
              <a:t>Environmental </a:t>
            </a:r>
            <a:r>
              <a:rPr lang="en-GB" sz="2800" dirty="0" smtClean="0"/>
              <a:t>Integrity</a:t>
            </a:r>
          </a:p>
          <a:p>
            <a:pPr lvl="2"/>
            <a:endParaRPr lang="en-GB" sz="2800" dirty="0"/>
          </a:p>
          <a:p>
            <a:pPr lvl="2"/>
            <a:r>
              <a:rPr lang="en-GB" sz="2800" b="0" dirty="0" smtClean="0"/>
              <a:t>Sustainable Development</a:t>
            </a:r>
            <a:endParaRPr lang="en-GB" sz="2800" b="0" dirty="0" smtClean="0"/>
          </a:p>
          <a:p>
            <a:pPr lvl="2"/>
            <a:endParaRPr lang="en-GB" dirty="0" smtClean="0"/>
          </a:p>
          <a:p>
            <a:pPr lvl="6"/>
            <a:r>
              <a:rPr lang="en-GB" dirty="0" smtClean="0"/>
              <a:t>____________________________________________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Parties</a:t>
            </a:r>
            <a:r>
              <a:rPr lang="de-DE" dirty="0"/>
              <a:t>‘ Views on </a:t>
            </a:r>
            <a:r>
              <a:rPr lang="de-DE" dirty="0" err="1"/>
              <a:t>Article</a:t>
            </a:r>
            <a:r>
              <a:rPr lang="de-DE" dirty="0"/>
              <a:t> 6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910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60363" y="1548383"/>
            <a:ext cx="9359900" cy="5400105"/>
          </a:xfrm>
        </p:spPr>
        <p:txBody>
          <a:bodyPr/>
          <a:lstStyle/>
          <a:p>
            <a:pPr lvl="2"/>
            <a:r>
              <a:rPr lang="en-GB" sz="2800" b="0" dirty="0" smtClean="0"/>
              <a:t>Notes </a:t>
            </a:r>
            <a:r>
              <a:rPr lang="en-GB" sz="2800" b="0" dirty="0"/>
              <a:t>that there is no clear, universally adopted </a:t>
            </a:r>
            <a:r>
              <a:rPr lang="en-GB" sz="2800" b="0" dirty="0" smtClean="0"/>
              <a:t>definition</a:t>
            </a:r>
            <a:endParaRPr lang="en-GB" sz="2800" b="0" dirty="0"/>
          </a:p>
          <a:p>
            <a:pPr lvl="2"/>
            <a:endParaRPr lang="en-GB" sz="2800" b="0" dirty="0" smtClean="0"/>
          </a:p>
          <a:p>
            <a:pPr lvl="2"/>
            <a:r>
              <a:rPr lang="en-GB" sz="2800" b="0" dirty="0" smtClean="0"/>
              <a:t>Most </a:t>
            </a:r>
            <a:r>
              <a:rPr lang="en-GB" sz="2800" b="0" dirty="0" smtClean="0"/>
              <a:t>submissions explicitly or implicitly based on view </a:t>
            </a:r>
            <a:r>
              <a:rPr lang="en-GB" sz="2800" b="0" dirty="0"/>
              <a:t>that environmental integrity </a:t>
            </a:r>
            <a:r>
              <a:rPr lang="en-GB" sz="2800" b="0" dirty="0" smtClean="0"/>
              <a:t>= </a:t>
            </a:r>
          </a:p>
          <a:p>
            <a:pPr marL="0" lvl="2" indent="0">
              <a:buNone/>
            </a:pPr>
            <a:r>
              <a:rPr lang="en-GB" sz="2800" b="0" dirty="0" smtClean="0"/>
              <a:t>	one </a:t>
            </a:r>
            <a:r>
              <a:rPr lang="en-GB" sz="2800" b="0" dirty="0"/>
              <a:t>carbon unit represents one ton of CO2e </a:t>
            </a:r>
            <a:r>
              <a:rPr lang="en-GB" sz="2800" b="0" dirty="0" smtClean="0"/>
              <a:t>reduced 	and </a:t>
            </a:r>
            <a:r>
              <a:rPr lang="en-GB" sz="2800" b="0" dirty="0"/>
              <a:t>is counted only once towards a </a:t>
            </a:r>
            <a:r>
              <a:rPr lang="en-GB" sz="2800" b="0" dirty="0" smtClean="0"/>
              <a:t>commitment</a:t>
            </a:r>
          </a:p>
          <a:p>
            <a:pPr lvl="2"/>
            <a:endParaRPr lang="en-GB" sz="2800" b="0" dirty="0" smtClean="0"/>
          </a:p>
          <a:p>
            <a:pPr lvl="2"/>
            <a:r>
              <a:rPr lang="en-GB" sz="2800" b="0" dirty="0" smtClean="0"/>
              <a:t>One </a:t>
            </a:r>
            <a:r>
              <a:rPr lang="en-GB" sz="2800" b="0" dirty="0"/>
              <a:t>submission </a:t>
            </a:r>
            <a:r>
              <a:rPr lang="en-GB" sz="2800" b="0" dirty="0" smtClean="0"/>
              <a:t>posits need </a:t>
            </a:r>
            <a:r>
              <a:rPr lang="en-GB" sz="2800" b="0" dirty="0" smtClean="0"/>
              <a:t>to also </a:t>
            </a:r>
            <a:r>
              <a:rPr lang="en-GB" sz="2800" b="0" dirty="0"/>
              <a:t>address potential </a:t>
            </a:r>
            <a:r>
              <a:rPr lang="en-GB" sz="2800" b="0" dirty="0" smtClean="0"/>
              <a:t>conflicts </a:t>
            </a:r>
            <a:r>
              <a:rPr lang="en-GB" sz="2800" b="0" dirty="0"/>
              <a:t>with other environment-related aspects, for </a:t>
            </a:r>
            <a:r>
              <a:rPr lang="en-GB" sz="2800" b="0" dirty="0" smtClean="0"/>
              <a:t>example biodiversity</a:t>
            </a:r>
            <a:endParaRPr lang="en-GB" sz="2800" b="0" dirty="0"/>
          </a:p>
          <a:p>
            <a:pPr lvl="6"/>
            <a:r>
              <a:rPr lang="en-GB" dirty="0" smtClean="0"/>
              <a:t>____________________________________________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Parties</a:t>
            </a:r>
            <a:r>
              <a:rPr lang="de-DE" dirty="0"/>
              <a:t>‘ Views on </a:t>
            </a:r>
            <a:r>
              <a:rPr lang="de-DE" dirty="0" err="1"/>
              <a:t>Article</a:t>
            </a:r>
            <a:r>
              <a:rPr lang="de-DE" dirty="0"/>
              <a:t> 6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18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60363" y="1836215"/>
            <a:ext cx="9359900" cy="5184776"/>
          </a:xfrm>
        </p:spPr>
        <p:txBody>
          <a:bodyPr/>
          <a:lstStyle/>
          <a:p>
            <a:pPr lvl="2"/>
            <a:r>
              <a:rPr lang="en-GB" sz="2800" b="0" dirty="0" smtClean="0"/>
              <a:t>Require </a:t>
            </a:r>
            <a:r>
              <a:rPr lang="en-GB" sz="2800" b="0" dirty="0"/>
              <a:t>multi-year emission </a:t>
            </a:r>
            <a:r>
              <a:rPr lang="en-GB" sz="2800" b="0" dirty="0" smtClean="0"/>
              <a:t>budgets </a:t>
            </a:r>
            <a:r>
              <a:rPr lang="en-GB" sz="2800" b="0" dirty="0" smtClean="0">
                <a:sym typeface="Wingdings"/>
              </a:rPr>
              <a:t></a:t>
            </a:r>
            <a:r>
              <a:rPr lang="en-GB" sz="2800" b="0" dirty="0" smtClean="0"/>
              <a:t> other Parties demand openness to all types of NDCs</a:t>
            </a:r>
            <a:endParaRPr lang="en-GB" sz="2800" b="0" dirty="0"/>
          </a:p>
          <a:p>
            <a:pPr lvl="2"/>
            <a:r>
              <a:rPr lang="en-GB" sz="2800" b="0" dirty="0" smtClean="0"/>
              <a:t>Limit </a:t>
            </a:r>
            <a:r>
              <a:rPr lang="en-GB" sz="2800" b="0" dirty="0"/>
              <a:t>eligibility to sectors that are </a:t>
            </a:r>
            <a:r>
              <a:rPr lang="en-GB" sz="2800" b="0" dirty="0"/>
              <a:t>quantifiable, easy </a:t>
            </a:r>
            <a:r>
              <a:rPr lang="en-GB" sz="2800" b="0" dirty="0"/>
              <a:t>to measure and provide lasting emission </a:t>
            </a:r>
            <a:r>
              <a:rPr lang="en-GB" sz="2800" b="0" dirty="0"/>
              <a:t>reductions</a:t>
            </a:r>
          </a:p>
          <a:p>
            <a:pPr lvl="2"/>
            <a:r>
              <a:rPr lang="en-GB" sz="2800" b="0" dirty="0" smtClean="0"/>
              <a:t>Automatic </a:t>
            </a:r>
            <a:r>
              <a:rPr lang="en-GB" sz="2800" b="0" dirty="0"/>
              <a:t>cancellation </a:t>
            </a:r>
            <a:r>
              <a:rPr lang="en-GB" sz="2800" b="0" dirty="0"/>
              <a:t>of </a:t>
            </a:r>
            <a:r>
              <a:rPr lang="en-GB" sz="2800" b="0" dirty="0"/>
              <a:t>units after some </a:t>
            </a:r>
            <a:r>
              <a:rPr lang="en-GB" sz="2800" b="0" dirty="0"/>
              <a:t>time </a:t>
            </a:r>
          </a:p>
          <a:p>
            <a:pPr lvl="2"/>
            <a:r>
              <a:rPr lang="en-GB" sz="2800" b="0" dirty="0" smtClean="0"/>
              <a:t>Limit </a:t>
            </a:r>
            <a:r>
              <a:rPr lang="en-GB" sz="2800" b="0" dirty="0"/>
              <a:t>share </a:t>
            </a:r>
            <a:r>
              <a:rPr lang="en-GB" sz="2800" b="0" dirty="0"/>
              <a:t>of target achievement that could be covered by </a:t>
            </a:r>
            <a:r>
              <a:rPr lang="en-GB" sz="2800" b="0" dirty="0" smtClean="0"/>
              <a:t>transfers – supplementarity</a:t>
            </a:r>
          </a:p>
          <a:p>
            <a:pPr lvl="2"/>
            <a:endParaRPr lang="en-GB" sz="2800" b="0" dirty="0"/>
          </a:p>
          <a:p>
            <a:pPr lvl="2"/>
            <a:r>
              <a:rPr lang="en-GB" sz="2800" b="0" dirty="0"/>
              <a:t>Only one submission highlights risks of </a:t>
            </a:r>
            <a:r>
              <a:rPr lang="en-GB" sz="2800" b="0" dirty="0"/>
              <a:t>overselling</a:t>
            </a:r>
            <a:endParaRPr lang="en-GB" sz="2800" b="0" dirty="0"/>
          </a:p>
          <a:p>
            <a:pPr lvl="6"/>
            <a:r>
              <a:rPr lang="en-GB" dirty="0" smtClean="0"/>
              <a:t>____________________________________________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S</a:t>
            </a:r>
            <a:r>
              <a:rPr lang="en-GB" dirty="0" smtClean="0"/>
              <a:t>afeguards beyond Robust Accounting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Parties</a:t>
            </a:r>
            <a:r>
              <a:rPr lang="de-DE" dirty="0"/>
              <a:t>‘ Views on </a:t>
            </a:r>
            <a:r>
              <a:rPr lang="de-DE" dirty="0" err="1"/>
              <a:t>Article</a:t>
            </a:r>
            <a:r>
              <a:rPr lang="de-DE" dirty="0"/>
              <a:t> 6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58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60363" y="1260351"/>
            <a:ext cx="9359900" cy="5688137"/>
          </a:xfrm>
        </p:spPr>
        <p:txBody>
          <a:bodyPr/>
          <a:lstStyle/>
          <a:p>
            <a:pPr marL="514350" lvl="3" indent="-514350">
              <a:buFont typeface="+mj-lt"/>
              <a:buAutoNum type="arabicPeriod"/>
            </a:pPr>
            <a:r>
              <a:rPr lang="en-GB" sz="2800" dirty="0" smtClean="0">
                <a:latin typeface="+mn-lt"/>
              </a:rPr>
              <a:t>“Static” challenge to ensure the environmental integrity of individual transactions. Risks e.g. lacking additionality, double counting, overselling</a:t>
            </a:r>
          </a:p>
          <a:p>
            <a:pPr lvl="5">
              <a:buFont typeface="Arial"/>
              <a:buChar char="•"/>
            </a:pPr>
            <a:r>
              <a:rPr lang="en-GB" sz="2800" dirty="0" smtClean="0">
                <a:latin typeface="+mn-lt"/>
              </a:rPr>
              <a:t>“Not more emissions than if transaction did not exist”</a:t>
            </a:r>
          </a:p>
          <a:p>
            <a:pPr marL="514350" lvl="3" indent="-514350">
              <a:buFont typeface="+mj-lt"/>
              <a:buAutoNum type="arabicPeriod"/>
            </a:pPr>
            <a:endParaRPr lang="en-GB" sz="2800" dirty="0" smtClean="0">
              <a:latin typeface="+mn-lt"/>
            </a:endParaRPr>
          </a:p>
          <a:p>
            <a:pPr marL="514350" lvl="3" indent="-514350">
              <a:buFont typeface="+mj-lt"/>
              <a:buAutoNum type="arabicPeriod"/>
            </a:pPr>
            <a:r>
              <a:rPr lang="en-GB" sz="2800" dirty="0" smtClean="0">
                <a:latin typeface="+mn-lt"/>
              </a:rPr>
              <a:t>“Dynamic” challenge to ensure that use of Art. 6 in one NDC period does not undermine climate ambition in future periods. Risks e.g. minimising ambition and NDC scope</a:t>
            </a:r>
          </a:p>
          <a:p>
            <a:pPr lvl="5">
              <a:buFont typeface="Arial"/>
              <a:buChar char="•"/>
            </a:pPr>
            <a:r>
              <a:rPr lang="en-GB" sz="2800" dirty="0" smtClean="0"/>
              <a:t>“Not more emissions than if Art. 6 did not exist”</a:t>
            </a:r>
          </a:p>
          <a:p>
            <a:pPr lvl="5">
              <a:buFont typeface="Symbol" charset="0"/>
              <a:buChar char=""/>
            </a:pPr>
            <a:r>
              <a:rPr lang="en-GB" sz="2800" dirty="0" smtClean="0">
                <a:latin typeface="+mn-lt"/>
              </a:rPr>
              <a:t>Art. 6.1 mandate to raise ambition is crucial</a:t>
            </a:r>
          </a:p>
          <a:p>
            <a:pPr lvl="6"/>
            <a:r>
              <a:rPr lang="en-GB" dirty="0" smtClean="0"/>
              <a:t>____________________________________________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Two-Fold</a:t>
            </a:r>
            <a:r>
              <a:rPr lang="de-DE" dirty="0"/>
              <a:t> Environmental </a:t>
            </a:r>
            <a:r>
              <a:rPr lang="de-DE" dirty="0" err="1"/>
              <a:t>Integrity</a:t>
            </a:r>
            <a:r>
              <a:rPr lang="de-DE" dirty="0"/>
              <a:t> Challenge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6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Parties</a:t>
            </a:r>
            <a:r>
              <a:rPr lang="de-DE" dirty="0"/>
              <a:t>‘ Views on </a:t>
            </a:r>
            <a:r>
              <a:rPr lang="de-DE" dirty="0" err="1"/>
              <a:t>Article</a:t>
            </a:r>
            <a:r>
              <a:rPr lang="de-DE" dirty="0"/>
              <a:t> 6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285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60363" y="1620391"/>
            <a:ext cx="9359900" cy="5328097"/>
          </a:xfrm>
        </p:spPr>
        <p:txBody>
          <a:bodyPr/>
          <a:lstStyle/>
          <a:p>
            <a:pPr lvl="2"/>
            <a:r>
              <a:rPr lang="en-GB" sz="2600" b="0" dirty="0" smtClean="0"/>
              <a:t>Number of submissions view that flexibility will by itself help increase ambition</a:t>
            </a:r>
          </a:p>
          <a:p>
            <a:pPr lvl="2"/>
            <a:endParaRPr lang="en-GB" sz="2600" b="0" dirty="0" smtClean="0"/>
          </a:p>
          <a:p>
            <a:pPr lvl="2"/>
            <a:r>
              <a:rPr lang="en-GB" sz="2600" b="0" dirty="0" smtClean="0"/>
              <a:t>Others view that ambition needs to be in-built</a:t>
            </a:r>
          </a:p>
          <a:p>
            <a:pPr lvl="6"/>
            <a:r>
              <a:rPr lang="en-GB" dirty="0" smtClean="0"/>
              <a:t>____________________________________________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Safeguarding</a:t>
            </a:r>
            <a:r>
              <a:rPr lang="de-DE" dirty="0" smtClean="0"/>
              <a:t>/</a:t>
            </a:r>
            <a:r>
              <a:rPr lang="de-DE" dirty="0" err="1" smtClean="0"/>
              <a:t>Raising</a:t>
            </a:r>
            <a:r>
              <a:rPr lang="de-DE" dirty="0" smtClean="0"/>
              <a:t> </a:t>
            </a:r>
            <a:r>
              <a:rPr lang="de-DE" dirty="0" smtClean="0"/>
              <a:t>Ambition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29.08.2016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 err="1"/>
              <a:t>Parties</a:t>
            </a:r>
            <a:r>
              <a:rPr lang="de-DE" dirty="0"/>
              <a:t>‘ Views on </a:t>
            </a:r>
            <a:r>
              <a:rPr lang="de-DE" dirty="0" err="1"/>
              <a:t>Article</a:t>
            </a:r>
            <a:r>
              <a:rPr lang="de-DE" dirty="0"/>
              <a:t> 6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F39846-163D-43A0-8E32-F1FB883D43AB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819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I_Template_Aug_2016">
  <a:themeElements>
    <a:clrScheme name="WuppInst Colors">
      <a:dk1>
        <a:sysClr val="windowText" lastClr="000000"/>
      </a:dk1>
      <a:lt1>
        <a:sysClr val="window" lastClr="FFFFFF"/>
      </a:lt1>
      <a:dk2>
        <a:srgbClr val="555555"/>
      </a:dk2>
      <a:lt2>
        <a:srgbClr val="AAAAAA"/>
      </a:lt2>
      <a:accent1>
        <a:srgbClr val="E40033"/>
      </a:accent1>
      <a:accent2>
        <a:srgbClr val="006D72"/>
      </a:accent2>
      <a:accent3>
        <a:srgbClr val="004C50"/>
      </a:accent3>
      <a:accent4>
        <a:srgbClr val="CFE6EE"/>
      </a:accent4>
      <a:accent5>
        <a:srgbClr val="83B0B6"/>
      </a:accent5>
      <a:accent6>
        <a:srgbClr val="E7F2F6"/>
      </a:accent6>
      <a:hlink>
        <a:srgbClr val="E40033"/>
      </a:hlink>
      <a:folHlink>
        <a:srgbClr val="E7F2F6"/>
      </a:folHlink>
    </a:clrScheme>
    <a:fontScheme name="WuppInst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 anchor="b" anchorCtr="0">
        <a:spAutoFit/>
      </a:bodyPr>
      <a:lstStyle>
        <a:defPPr>
          <a:defRPr sz="135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WuppInst Colors">
      <a:dk1>
        <a:sysClr val="windowText" lastClr="000000"/>
      </a:dk1>
      <a:lt1>
        <a:sysClr val="window" lastClr="FFFFFF"/>
      </a:lt1>
      <a:dk2>
        <a:srgbClr val="969696"/>
      </a:dk2>
      <a:lt2>
        <a:srgbClr val="E1E1E1"/>
      </a:lt2>
      <a:accent1>
        <a:srgbClr val="E40033"/>
      </a:accent1>
      <a:accent2>
        <a:srgbClr val="006D72"/>
      </a:accent2>
      <a:accent3>
        <a:srgbClr val="040404"/>
      </a:accent3>
      <a:accent4>
        <a:srgbClr val="F18099"/>
      </a:accent4>
      <a:accent5>
        <a:srgbClr val="7FB6B9"/>
      </a:accent5>
      <a:accent6>
        <a:srgbClr val="808080"/>
      </a:accent6>
      <a:hlink>
        <a:srgbClr val="E40033"/>
      </a:hlink>
      <a:folHlink>
        <a:srgbClr val="006D72"/>
      </a:folHlink>
    </a:clrScheme>
    <a:fontScheme name="WuppInst Fonts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WI_Template_Aug_2016.potx</Template>
  <TotalTime>0</TotalTime>
  <Words>640</Words>
  <Application>Microsoft Macintosh PowerPoint</Application>
  <PresentationFormat>Benutzerdefiniert</PresentationFormat>
  <Paragraphs>133</Paragraphs>
  <Slides>13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WI_Template_Aug_2016</vt:lpstr>
      <vt:lpstr>Overview of Parties‘ Views on Article 6</vt:lpstr>
      <vt:lpstr>Overview</vt:lpstr>
      <vt:lpstr>Central Oversight a Central Controversy</vt:lpstr>
      <vt:lpstr>Two Camps Unchanged</vt:lpstr>
      <vt:lpstr>Overview</vt:lpstr>
      <vt:lpstr>Definitions</vt:lpstr>
      <vt:lpstr>Suggested Safeguards beyond Robust Accounting</vt:lpstr>
      <vt:lpstr>Two-Fold Environmental Integrity Challenge for  Use of Article 6</vt:lpstr>
      <vt:lpstr>Safeguarding/Raising Ambition</vt:lpstr>
      <vt:lpstr>Suggestions on Safeguarding/Raising Ambition</vt:lpstr>
      <vt:lpstr>Overview</vt:lpstr>
      <vt:lpstr>Another Long-Standing Controversy</vt:lpstr>
      <vt:lpstr>Thank you very much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Mik Schulz</dc:creator>
  <cp:lastModifiedBy> Wolfgang Obergassel</cp:lastModifiedBy>
  <cp:revision>350</cp:revision>
  <dcterms:created xsi:type="dcterms:W3CDTF">2016-03-01T12:03:46Z</dcterms:created>
  <dcterms:modified xsi:type="dcterms:W3CDTF">2017-05-11T10:44:02Z</dcterms:modified>
</cp:coreProperties>
</file>