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3" r:id="rId3"/>
    <p:sldId id="258" r:id="rId4"/>
    <p:sldId id="264" r:id="rId5"/>
    <p:sldId id="260" r:id="rId6"/>
    <p:sldId id="262" r:id="rId7"/>
    <p:sldId id="261" r:id="rId8"/>
    <p:sldId id="259" r:id="rId9"/>
    <p:sldId id="265" r:id="rId10"/>
    <p:sldId id="266" r:id="rId1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93AD2-2D7D-4ABA-9AAB-3E48A3C2A967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EDF2-ED83-4A6C-B66C-80E7D8086FD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050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EA69-A228-4538-B078-6CD611A8463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214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0B787-FAF0-4493-8BDD-DA2AE022EB93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121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EA69-A228-4538-B078-6CD611A8463E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579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2CD-6DAF-4A85-BBD0-75CEB4A77F78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391-73FC-451E-A1E7-6C304361C2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049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2CD-6DAF-4A85-BBD0-75CEB4A77F78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391-73FC-451E-A1E7-6C304361C2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977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2CD-6DAF-4A85-BBD0-75CEB4A77F78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391-73FC-451E-A1E7-6C304361C2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30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>
            <a:lvl1pPr>
              <a:defRPr sz="31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285703"/>
            <a:ext cx="8229600" cy="4857403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90546"/>
            <a:ext cx="1080120" cy="365125"/>
          </a:xfrm>
        </p:spPr>
        <p:txBody>
          <a:bodyPr/>
          <a:lstStyle/>
          <a:p>
            <a:fld id="{402EF239-5CF9-4F51-A87C-788F46580AF2}" type="datetimeFigureOut">
              <a:rPr lang="en-US" smtClean="0"/>
              <a:t>5/26/2016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1800" y="6390546"/>
            <a:ext cx="4695800" cy="365125"/>
          </a:xfrm>
        </p:spPr>
        <p:txBody>
          <a:bodyPr/>
          <a:lstStyle/>
          <a:p>
            <a:pPr algn="l"/>
            <a:r>
              <a:rPr lang="en-US" dirty="0"/>
              <a:t>Embedding the CDM Infrastructure in FVA and NMM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80432"/>
            <a:ext cx="795672" cy="875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49" y="5949282"/>
            <a:ext cx="1140743" cy="80638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187624" y="6165304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7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>
            <a:lvl1pPr>
              <a:defRPr sz="31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285703"/>
            <a:ext cx="8229600" cy="4857403"/>
          </a:xfrm>
        </p:spPr>
        <p:txBody>
          <a:bodyPr/>
          <a:lstStyle>
            <a:lvl1pPr>
              <a:defRPr sz="2100"/>
            </a:lvl1pPr>
            <a:lvl2pPr>
              <a:defRPr sz="195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403648" y="6390546"/>
            <a:ext cx="1080120" cy="365125"/>
          </a:xfrm>
        </p:spPr>
        <p:txBody>
          <a:bodyPr/>
          <a:lstStyle/>
          <a:p>
            <a:fld id="{402EF239-5CF9-4F51-A87C-788F46580AF2}" type="datetimeFigureOut">
              <a:rPr lang="en-US" smtClean="0"/>
              <a:t>5/26/2016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1800" y="6390546"/>
            <a:ext cx="4695800" cy="365125"/>
          </a:xfrm>
        </p:spPr>
        <p:txBody>
          <a:bodyPr/>
          <a:lstStyle/>
          <a:p>
            <a:pPr algn="l"/>
            <a:r>
              <a:rPr lang="en-US" dirty="0"/>
              <a:t>Embedding the CDM Infrastructure in FVA and NMM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80432"/>
            <a:ext cx="795672" cy="875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49" y="5949282"/>
            <a:ext cx="1140743" cy="80638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187624" y="6165304"/>
            <a:ext cx="6480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2CD-6DAF-4A85-BBD0-75CEB4A77F78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391-73FC-451E-A1E7-6C304361C2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739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2CD-6DAF-4A85-BBD0-75CEB4A77F78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391-73FC-451E-A1E7-6C304361C2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255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2CD-6DAF-4A85-BBD0-75CEB4A77F78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391-73FC-451E-A1E7-6C304361C2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106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2CD-6DAF-4A85-BBD0-75CEB4A77F78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391-73FC-451E-A1E7-6C304361C2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761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2CD-6DAF-4A85-BBD0-75CEB4A77F78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391-73FC-451E-A1E7-6C304361C2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7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2CD-6DAF-4A85-BBD0-75CEB4A77F78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391-73FC-451E-A1E7-6C304361C2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240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2CD-6DAF-4A85-BBD0-75CEB4A77F78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391-73FC-451E-A1E7-6C304361C2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770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12CD-6DAF-4A85-BBD0-75CEB4A77F78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C3391-73FC-451E-A1E7-6C304361C2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808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512CD-6DAF-4A85-BBD0-75CEB4A77F78}" type="datetimeFigureOut">
              <a:rPr lang="nl-BE" smtClean="0"/>
              <a:t>26/05/2016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3391-73FC-451E-A1E7-6C304361C2A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317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carbonmarketwatch.org/wp-content/uploads/2016/05/Innovation-Policy-Brief-Final-Web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mailto:Femke.deJong@carbonmarketwatch.org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andbag.org.uk/reports/final-carbon-fatcat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80" y="1283381"/>
            <a:ext cx="1529585" cy="1682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32" y="1481056"/>
            <a:ext cx="1998222" cy="14125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93659" y="3050958"/>
            <a:ext cx="6166408" cy="879231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478D"/>
                </a:solidFill>
              </a:defRPr>
            </a:lvl1pPr>
          </a:lstStyle>
          <a:p>
            <a:r>
              <a:rPr lang="en-US" sz="3000" b="1" dirty="0"/>
              <a:t>Industry’s low-carbon transition and the role of the EU ETS</a:t>
            </a:r>
          </a:p>
          <a:p>
            <a:endParaRPr lang="en-US" sz="1350" b="1" dirty="0"/>
          </a:p>
          <a:p>
            <a:endParaRPr lang="en-US" sz="1350" b="1" dirty="0"/>
          </a:p>
          <a:p>
            <a:r>
              <a:rPr lang="en-US" sz="1350" b="1" dirty="0"/>
              <a:t>Brussels, 25 May 2016</a:t>
            </a:r>
          </a:p>
          <a:p>
            <a:endParaRPr lang="en-US" sz="1350" b="1" dirty="0"/>
          </a:p>
          <a:p>
            <a:r>
              <a:rPr lang="en-US" sz="1350" dirty="0"/>
              <a:t>Femke de Jong </a:t>
            </a:r>
          </a:p>
          <a:p>
            <a:r>
              <a:rPr lang="en-US" sz="1350" dirty="0"/>
              <a:t>EU policy director, Carbon Market Watch</a:t>
            </a:r>
          </a:p>
          <a:p>
            <a:endParaRPr lang="en-US" sz="1350" b="1" dirty="0"/>
          </a:p>
          <a:p>
            <a:endParaRPr lang="fr-BE" sz="2100" b="1" dirty="0"/>
          </a:p>
        </p:txBody>
      </p:sp>
    </p:spTree>
    <p:extLst>
      <p:ext uri="{BB962C8B-B14F-4D97-AF65-F5344CB8AC3E}">
        <p14:creationId xmlns:p14="http://schemas.microsoft.com/office/powerpoint/2010/main" val="199477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80" y="1283381"/>
            <a:ext cx="1529585" cy="1682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32" y="1481056"/>
            <a:ext cx="1998222" cy="14125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93659" y="3050958"/>
            <a:ext cx="6166408" cy="1782198"/>
          </a:xfrm>
          <a:prstGeom prst="rect">
            <a:avLst/>
          </a:prstGeom>
        </p:spPr>
        <p:txBody>
          <a:bodyPr/>
          <a:lstStyle>
            <a:lvl1pPr algn="r">
              <a:defRPr sz="3200" b="0">
                <a:solidFill>
                  <a:srgbClr val="00478D"/>
                </a:solidFill>
              </a:defRPr>
            </a:lvl1pPr>
          </a:lstStyle>
          <a:p>
            <a:r>
              <a:rPr lang="en-US" sz="3000" b="1" dirty="0"/>
              <a:t>Thank you!</a:t>
            </a:r>
          </a:p>
          <a:p>
            <a:endParaRPr lang="en-US" sz="3000" b="1" dirty="0"/>
          </a:p>
          <a:p>
            <a:endParaRPr lang="en-US" sz="1350" b="1" dirty="0"/>
          </a:p>
          <a:p>
            <a:r>
              <a:rPr lang="en-US" sz="1350" b="1" dirty="0"/>
              <a:t>Femke de Jong</a:t>
            </a:r>
          </a:p>
          <a:p>
            <a:r>
              <a:rPr lang="en-US" sz="1350" b="1" dirty="0">
                <a:hlinkClick r:id="rId5"/>
              </a:rPr>
              <a:t>Femke.deJong@carbonmarketwatch.org</a:t>
            </a:r>
            <a:endParaRPr lang="en-US" sz="1350" b="1" dirty="0"/>
          </a:p>
          <a:p>
            <a:endParaRPr lang="en-US" sz="1350" b="1" dirty="0"/>
          </a:p>
          <a:p>
            <a:endParaRPr lang="en-US" sz="135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514" y="762216"/>
            <a:ext cx="2806998" cy="39384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93659" y="4833156"/>
            <a:ext cx="2695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Read summary briefing </a:t>
            </a:r>
            <a:r>
              <a:rPr lang="en-US" sz="1400" b="1" dirty="0">
                <a:hlinkClick r:id="rId7"/>
              </a:rPr>
              <a:t>here</a:t>
            </a:r>
            <a:endParaRPr lang="nl-BE" sz="1400" b="1" dirty="0"/>
          </a:p>
        </p:txBody>
      </p:sp>
    </p:spTree>
    <p:extLst>
      <p:ext uri="{BB962C8B-B14F-4D97-AF65-F5344CB8AC3E}">
        <p14:creationId xmlns:p14="http://schemas.microsoft.com/office/powerpoint/2010/main" val="374183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Industry’s emissions have declined significantly since 1990</a:t>
            </a:r>
            <a:endParaRPr lang="nl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Emissions from the chemical sector have decreased by almost 60% </a:t>
            </a:r>
          </a:p>
          <a:p>
            <a:r>
              <a:rPr lang="en-US" dirty="0"/>
              <a:t>From over 300 Mt CO</a:t>
            </a:r>
            <a:r>
              <a:rPr lang="en-US" baseline="-25000" dirty="0"/>
              <a:t>2</a:t>
            </a:r>
            <a:r>
              <a:rPr lang="en-US" dirty="0"/>
              <a:t>-eq in 1990 to less than 150 Mt in 2013</a:t>
            </a:r>
          </a:p>
          <a:p>
            <a:r>
              <a:rPr lang="en-US" dirty="0"/>
              <a:t>Most of this mitigation due to reductions in process emissions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Emissions from the steel sector have decreased by almost 40%</a:t>
            </a:r>
          </a:p>
          <a:p>
            <a:r>
              <a:rPr lang="en-US" dirty="0"/>
              <a:t>In 2013, total EU emissions from steelmaking were 166 Mt CO</a:t>
            </a:r>
            <a:r>
              <a:rPr lang="en-US" baseline="-25000" dirty="0"/>
              <a:t>2</a:t>
            </a:r>
            <a:r>
              <a:rPr lang="en-US" dirty="0"/>
              <a:t>-eq</a:t>
            </a:r>
          </a:p>
          <a:p>
            <a:r>
              <a:rPr lang="en-US" dirty="0"/>
              <a:t>Recent </a:t>
            </a:r>
            <a:r>
              <a:rPr lang="en-US" dirty="0" err="1"/>
              <a:t>decarbonisation</a:t>
            </a:r>
            <a:r>
              <a:rPr lang="en-US" dirty="0"/>
              <a:t> efforts contributed to the  mitigation, but the recession and closure of steel plants also played a role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Emissions from the cement sector have decreased by almost 40%</a:t>
            </a:r>
          </a:p>
          <a:p>
            <a:r>
              <a:rPr lang="en-US" dirty="0"/>
              <a:t>From over 160 Mt CO2-eq in 1990 to over 100 Mt in 2013</a:t>
            </a:r>
          </a:p>
          <a:p>
            <a:r>
              <a:rPr lang="en-US" dirty="0"/>
              <a:t>Reductions occurred mainly due to lower production levels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2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Industry’s emissions are not projected to decline in the coming 15 years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011" y="5917900"/>
            <a:ext cx="7079476" cy="18801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Without a change of the rules, the European Environment Agency (EEA, 2015) projects that </a:t>
            </a:r>
            <a:r>
              <a:rPr lang="en-US" sz="2000" b="1" dirty="0"/>
              <a:t>industry’s emission reductions will stall over the next 15 years </a:t>
            </a:r>
            <a:endParaRPr lang="en-US" sz="2000" dirty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24" y="1094762"/>
            <a:ext cx="5768851" cy="482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8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Decarbonising</a:t>
            </a:r>
            <a:r>
              <a:rPr lang="en-US" b="1" dirty="0"/>
              <a:t> the EU’s economy still requires significant emission cuts in industry </a:t>
            </a:r>
            <a:endParaRPr lang="nl-BE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343" y="1260117"/>
            <a:ext cx="6283314" cy="429322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32262" y="5832732"/>
            <a:ext cx="7079476" cy="188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The EC’s 2050 low-carbon roadmap: </a:t>
            </a:r>
            <a:r>
              <a:rPr lang="en-US" sz="2000" b="1" dirty="0"/>
              <a:t>83-87%</a:t>
            </a:r>
            <a:r>
              <a:rPr lang="en-US" sz="2000" dirty="0"/>
              <a:t> emission reductions in industry (compared to 1990) needed to reach domestic economy-wide reductions of 80% by 2050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174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Emission reductions of over 80% by 2050 are possible in the EU’s manufacturing sectors </a:t>
            </a:r>
            <a:endParaRPr lang="nl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easy, as most of the low-hanging fruit has been picked already</a:t>
            </a:r>
          </a:p>
          <a:p>
            <a:r>
              <a:rPr lang="en-US" dirty="0"/>
              <a:t>Industry faces other major challenges (capacity surpluses, competition with regions that have better access to raw materials &amp; larger domestic markets)</a:t>
            </a:r>
          </a:p>
          <a:p>
            <a:r>
              <a:rPr lang="en-US" dirty="0"/>
              <a:t>Also an opportunity: focus on climate-friendly solutions with co-benefits that increase the economic performance of industries and reduce the reliance on imports</a:t>
            </a:r>
          </a:p>
          <a:p>
            <a:r>
              <a:rPr lang="en-US" dirty="0"/>
              <a:t>New process technologies need to be market ready by 2030 for deployment across the EU before 2050</a:t>
            </a:r>
          </a:p>
          <a:p>
            <a:r>
              <a:rPr lang="en-US" dirty="0"/>
              <a:t>Also think outside the box beyond process innovations</a:t>
            </a:r>
          </a:p>
          <a:p>
            <a:r>
              <a:rPr lang="en-US" dirty="0"/>
              <a:t>Key issues: circular economy (use more recycled scrap steel, increased recycling of plastics), bio-based economy (bio-based chemicals, </a:t>
            </a:r>
            <a:r>
              <a:rPr lang="en-US" dirty="0" err="1"/>
              <a:t>fertilisers</a:t>
            </a:r>
            <a:r>
              <a:rPr lang="en-US" dirty="0"/>
              <a:t> from bio-waste), transition to high-value-low-volume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535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reap these opportunities of the industry’s low-carbon transition?</a:t>
            </a:r>
            <a:endParaRPr lang="nl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Smart public policies are crucial:</a:t>
            </a:r>
          </a:p>
          <a:p>
            <a:r>
              <a:rPr lang="en-US" dirty="0"/>
              <a:t>Public procurement</a:t>
            </a:r>
          </a:p>
          <a:p>
            <a:r>
              <a:rPr lang="en-US" dirty="0"/>
              <a:t>Targets (recycling, use of bio-waste in chemical sector, CO</a:t>
            </a:r>
            <a:r>
              <a:rPr lang="en-US" baseline="-25000" dirty="0"/>
              <a:t>2</a:t>
            </a:r>
            <a:r>
              <a:rPr lang="en-US" dirty="0"/>
              <a:t> standards, limits on the use of </a:t>
            </a:r>
            <a:r>
              <a:rPr lang="en-US" dirty="0" err="1"/>
              <a:t>fertilisers</a:t>
            </a:r>
            <a:r>
              <a:rPr lang="en-US" dirty="0"/>
              <a:t>) </a:t>
            </a:r>
          </a:p>
          <a:p>
            <a:r>
              <a:rPr lang="en-US" dirty="0"/>
              <a:t>Product standards (eco-design)</a:t>
            </a:r>
          </a:p>
          <a:p>
            <a:r>
              <a:rPr lang="en-US" dirty="0"/>
              <a:t>Innovation support</a:t>
            </a:r>
          </a:p>
          <a:p>
            <a:r>
              <a:rPr lang="en-US" dirty="0"/>
              <a:t>Carbon price signal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 regulatory misalignment, such as:</a:t>
            </a:r>
          </a:p>
          <a:p>
            <a:r>
              <a:rPr lang="en-US" dirty="0"/>
              <a:t>RES target for transport (biomass used for transport rather than for higher—added-value use in chemicals)</a:t>
            </a:r>
          </a:p>
          <a:p>
            <a:r>
              <a:rPr lang="en-US" dirty="0"/>
              <a:t>Higher regulatory costs for making steel from recycled scrap than from imported iron ore (over-compensation of direct carbon costs)</a:t>
            </a:r>
          </a:p>
          <a:p>
            <a:r>
              <a:rPr lang="en-US" dirty="0"/>
              <a:t>Perverse free allocation rules under the EU ETS that have caused an increase in cement emissions by over 15 Mt CO</a:t>
            </a:r>
            <a:r>
              <a:rPr lang="en-US" baseline="-25000" dirty="0"/>
              <a:t>2</a:t>
            </a:r>
            <a:r>
              <a:rPr lang="en-US" dirty="0"/>
              <a:t>-eq (see Sandbag </a:t>
            </a:r>
            <a:r>
              <a:rPr lang="en-US" dirty="0">
                <a:hlinkClick r:id="rId2"/>
              </a:rPr>
              <a:t>report</a:t>
            </a:r>
            <a:r>
              <a:rPr lang="en-US" dirty="0"/>
              <a:t>)</a:t>
            </a:r>
            <a:endParaRPr lang="nl-BE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2881222" y="2984739"/>
            <a:ext cx="978408" cy="484632"/>
          </a:xfrm>
          <a:prstGeom prst="rightArrow">
            <a:avLst>
              <a:gd name="adj1" fmla="val 50000"/>
              <a:gd name="adj2" fmla="val 85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59630" y="3080180"/>
            <a:ext cx="1504876" cy="634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</a:rPr>
              <a:t>Role EU ETS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093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EU ETS does not provide a carbon price signal to industry at the moment</a:t>
            </a:r>
            <a:endParaRPr lang="nl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Problems:</a:t>
            </a:r>
          </a:p>
          <a:p>
            <a:pPr>
              <a:buFontTx/>
              <a:buChar char="-"/>
            </a:pPr>
            <a:r>
              <a:rPr lang="en-US" sz="1800" dirty="0"/>
              <a:t>Over-allocation of free emission allowances</a:t>
            </a:r>
          </a:p>
          <a:p>
            <a:pPr>
              <a:buFontTx/>
              <a:buChar char="-"/>
            </a:pPr>
            <a:r>
              <a:rPr lang="en-US" sz="1800" dirty="0"/>
              <a:t>Low carbon price</a:t>
            </a:r>
          </a:p>
          <a:p>
            <a:pPr marL="0" indent="0">
              <a:buNone/>
            </a:pPr>
            <a:r>
              <a:rPr lang="en-US" sz="1800" dirty="0"/>
              <a:t>The EU ETS currently does not send the right signals for the climate friendly transition, nor does it reward the frontrunners that have invested in low-carbon technologies</a:t>
            </a:r>
          </a:p>
          <a:p>
            <a:pPr marL="0" indent="0">
              <a:buNone/>
            </a:pPr>
            <a:endParaRPr lang="nl-BE" sz="1800" dirty="0"/>
          </a:p>
        </p:txBody>
      </p:sp>
      <p:pic>
        <p:nvPicPr>
          <p:cNvPr id="4" name="Picture 3" descr="C:\Users\FemkedeJong\Downloads\char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5" y="3184403"/>
            <a:ext cx="4990346" cy="367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18" y="3174521"/>
            <a:ext cx="3572605" cy="368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11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794" y="3195750"/>
            <a:ext cx="5495453" cy="2747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EU ETS reform does not sufficiently reward low-carbon industry solutions</a:t>
            </a:r>
            <a:endParaRPr lang="nl-BE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01091"/>
            <a:ext cx="2391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FF0000"/>
                </a:solidFill>
              </a:rPr>
              <a:t>Subsidising</a:t>
            </a:r>
            <a:r>
              <a:rPr lang="en-US" sz="2000" b="1" u="sng" dirty="0">
                <a:solidFill>
                  <a:srgbClr val="FF0000"/>
                </a:solidFill>
              </a:rPr>
              <a:t> industry pollution:</a:t>
            </a:r>
          </a:p>
          <a:p>
            <a:pPr algn="ctr"/>
            <a:r>
              <a:rPr lang="en-US" sz="2000" dirty="0"/>
              <a:t>6.3 billion allowances, </a:t>
            </a:r>
          </a:p>
          <a:p>
            <a:pPr algn="ctr"/>
            <a:r>
              <a:rPr lang="en-US" sz="2000" b="1" dirty="0"/>
              <a:t>± €160 billion</a:t>
            </a:r>
            <a:endParaRPr lang="nl-BE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57327" y="2272420"/>
            <a:ext cx="1842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B050"/>
                </a:solidFill>
              </a:rPr>
              <a:t>Supporting industry innovation:</a:t>
            </a:r>
          </a:p>
          <a:p>
            <a:pPr algn="ctr"/>
            <a:r>
              <a:rPr lang="en-US" sz="2000" dirty="0"/>
              <a:t>400 million allowances,</a:t>
            </a:r>
          </a:p>
          <a:p>
            <a:pPr algn="ctr"/>
            <a:r>
              <a:rPr lang="en-US" sz="2000" b="1" dirty="0"/>
              <a:t>± €10 billion</a:t>
            </a:r>
            <a:endParaRPr lang="nl-BE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989636" y="14880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</a:rPr>
              <a:t>Pay-outs to industry in form of free carbon permits are over 15 time the amount the EU plans to spend on innovation after 2020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316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EU ETS reform: getting it right</a:t>
            </a:r>
            <a:endParaRPr lang="nl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Set a stronger carbon price signal</a:t>
            </a:r>
            <a:r>
              <a:rPr lang="en-US" dirty="0"/>
              <a:t> by cancelling surplus emission allowances, introducing a steeper </a:t>
            </a:r>
            <a:r>
              <a:rPr lang="en-US" dirty="0" err="1"/>
              <a:t>decarbonisation</a:t>
            </a:r>
            <a:r>
              <a:rPr lang="en-US" dirty="0"/>
              <a:t> pathway (LRF&gt;2.8%) and starting in 2021 at actual emission levels.</a:t>
            </a:r>
          </a:p>
          <a:p>
            <a:r>
              <a:rPr lang="en-US" b="1" dirty="0"/>
              <a:t>Invest more revenues in climate friendly innovation </a:t>
            </a:r>
            <a:r>
              <a:rPr lang="en-US" dirty="0"/>
              <a:t>and support the frontrunners that want to invest in breakthrough technologies.</a:t>
            </a:r>
          </a:p>
          <a:p>
            <a:r>
              <a:rPr lang="en-US" b="1" dirty="0"/>
              <a:t>Phase out the free allocation of emission allowances </a:t>
            </a:r>
            <a:r>
              <a:rPr lang="en-US" dirty="0"/>
              <a:t>by gradually increasing the share of allowances to be auctioned from the current 57% to 100% in the future.</a:t>
            </a:r>
          </a:p>
          <a:p>
            <a:r>
              <a:rPr lang="en-US" b="1" dirty="0"/>
              <a:t>Do not give free emission allowances to industries that do not have significant carbon leakage risks</a:t>
            </a:r>
            <a:r>
              <a:rPr lang="en-US" dirty="0"/>
              <a:t> by introducing a focused tiered approach to leakage based upon the ability to pass-through costs. </a:t>
            </a:r>
          </a:p>
          <a:p>
            <a:r>
              <a:rPr lang="en-US" b="1" dirty="0"/>
              <a:t>Introduce an incentive to innovate </a:t>
            </a:r>
            <a:r>
              <a:rPr lang="en-US" dirty="0"/>
              <a:t>by annually reducing the amount of free allowances that an installation receives (the benchmark) in line with the overall </a:t>
            </a:r>
            <a:r>
              <a:rPr lang="en-US" dirty="0" err="1"/>
              <a:t>decarbonisation</a:t>
            </a:r>
            <a:r>
              <a:rPr lang="en-US" dirty="0"/>
              <a:t> pathway of the EU ETS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916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750</Words>
  <Application>Microsoft Office PowerPoint</Application>
  <PresentationFormat>On-screen Show (4:3)</PresentationFormat>
  <Paragraphs>71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Industry’s emissions have declined significantly since 1990</vt:lpstr>
      <vt:lpstr>Industry’s emissions are not projected to decline in the coming 15 years</vt:lpstr>
      <vt:lpstr>Decarbonising the EU’s economy still requires significant emission cuts in industry </vt:lpstr>
      <vt:lpstr>Emission reductions of over 80% by 2050 are possible in the EU’s manufacturing sectors </vt:lpstr>
      <vt:lpstr>How to reap these opportunities of the industry’s low-carbon transition?</vt:lpstr>
      <vt:lpstr>The EU ETS does not provide a carbon price signal to industry at the moment</vt:lpstr>
      <vt:lpstr>Proposed EU ETS reform does not sufficiently reward low-carbon industry solutions</vt:lpstr>
      <vt:lpstr>EU ETS reform: getting it right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Femke</dc:creator>
  <cp:lastModifiedBy>Tom Boyle</cp:lastModifiedBy>
  <cp:revision>24</cp:revision>
  <dcterms:created xsi:type="dcterms:W3CDTF">2016-05-25T05:25:12Z</dcterms:created>
  <dcterms:modified xsi:type="dcterms:W3CDTF">2016-05-26T09:41:30Z</dcterms:modified>
</cp:coreProperties>
</file>