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2" r:id="rId3"/>
    <p:sldId id="301" r:id="rId4"/>
    <p:sldId id="303" r:id="rId5"/>
    <p:sldId id="327" r:id="rId6"/>
    <p:sldId id="328" r:id="rId7"/>
    <p:sldId id="316" r:id="rId8"/>
    <p:sldId id="331" r:id="rId9"/>
    <p:sldId id="332" r:id="rId10"/>
    <p:sldId id="333" r:id="rId11"/>
    <p:sldId id="334" r:id="rId12"/>
    <p:sldId id="335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305C"/>
    <a:srgbClr val="A01E01"/>
    <a:srgbClr val="003E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8"/>
    <p:restoredTop sz="94686"/>
  </p:normalViewPr>
  <p:slideViewPr>
    <p:cSldViewPr snapToGrid="0">
      <p:cViewPr varScale="1">
        <p:scale>
          <a:sx n="69" d="100"/>
          <a:sy n="69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>
              <a:latin typeface="Helvetica Regular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>
              <a:latin typeface="Helvetica Regular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>
              <a:latin typeface="Helvetica Regular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D14907-BD1B-2A4C-B120-4AE8A9603649}" type="slidenum">
              <a:rPr lang="en-GB">
                <a:latin typeface="Helvetica Regular" charset="0"/>
              </a:rPr>
              <a:pPr/>
              <a:t>‹#›</a:t>
            </a:fld>
            <a:endParaRPr lang="en-GB" dirty="0"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27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Helvetica Regular" charset="0"/>
              </a:defRPr>
            </a:lvl1pPr>
          </a:lstStyle>
          <a:p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Helvetica Regular" charset="0"/>
              </a:defRPr>
            </a:lvl1pPr>
          </a:lstStyle>
          <a:p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Helvetica Regular" charset="0"/>
              </a:defRPr>
            </a:lvl1pPr>
          </a:lstStyle>
          <a:p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Helvetica Regular" charset="0"/>
              </a:defRPr>
            </a:lvl1pPr>
          </a:lstStyle>
          <a:p>
            <a:fld id="{5C19260A-7131-7E46-A291-6F2E96E35C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818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Helvetica Regular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749AA-F03B-3A4C-AA62-073EA8D19EC4}" type="slidenum">
              <a:rPr lang="en-GB"/>
              <a:pPr/>
              <a:t>1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3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Iron and</a:t>
            </a:r>
            <a:r>
              <a:rPr lang="en-GB" baseline="0" dirty="0"/>
              <a:t> steel industry is the world’s largest industrial source of carbon dioxide emissions.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260A-7131-7E46-A291-6F2E96E35CE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0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260A-7131-7E46-A291-6F2E96E35CE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1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260A-7131-7E46-A291-6F2E96E35CE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0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260A-7131-7E46-A291-6F2E96E35CE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260A-7131-7E46-A291-6F2E96E35CE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934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749AA-F03B-3A4C-AA62-073EA8D19EC4}" type="slidenum">
              <a:rPr lang="en-GB"/>
              <a:pPr/>
              <a:t>12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8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i="0" dirty="0">
              <a:latin typeface="Helvetica Regular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i="0" dirty="0">
              <a:latin typeface="Helvetica Regular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C32C1-D2D3-0149-9EEF-1DFB0DB511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5D47F4-2EC8-2E45-8773-D5B5C87A7D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9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051A0A-9036-F949-8655-01D6AC9796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4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defRPr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defRPr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defRPr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defRPr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F17B61-13E3-154B-A0DE-0F56465BD0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03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0" i="0" cap="all"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BC4438-6F49-AC46-9906-AED00F6AF3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43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254C55-B613-8F4A-B7C1-9F961A63FE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97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3925B6-8FC3-9C42-BAD9-8533A0117B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7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AA6728-E57B-E44C-B5BC-3F363AA63D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3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DFAF39-6DA7-634B-AF9F-9053CBD8640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8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BA7C2-3EF7-4142-8C03-AB7C71531A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55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7DC2D0-96B2-5F40-8017-10B902E8A1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chemeClr val="tx2"/>
                </a:solidFill>
                <a:latin typeface="Helvetica Regular" charset="0"/>
              </a:defRPr>
            </a:lvl1pPr>
          </a:lstStyle>
          <a:p>
            <a:fld id="{5A82A025-7F2F-9940-ACF2-C667F6C02BA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0" i="0">
          <a:solidFill>
            <a:schemeClr val="tx2"/>
          </a:solidFill>
          <a:latin typeface="Helvetica Regular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69875" indent="-269875" algn="l" rtl="0" fontAlgn="base">
        <a:spcBef>
          <a:spcPct val="0"/>
        </a:spcBef>
        <a:spcAft>
          <a:spcPct val="75000"/>
        </a:spcAft>
        <a:buChar char="•"/>
        <a:defRPr sz="2000" b="0" i="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538163" indent="-266700" algn="l" rtl="0" fontAlgn="base">
        <a:spcBef>
          <a:spcPct val="0"/>
        </a:spcBef>
        <a:spcAft>
          <a:spcPct val="75000"/>
        </a:spcAft>
        <a:buChar char="•"/>
        <a:defRPr sz="2000" b="0" i="0">
          <a:solidFill>
            <a:schemeClr val="tx1"/>
          </a:solidFill>
          <a:latin typeface="Helvetica Regular" charset="0"/>
          <a:ea typeface="+mn-ea"/>
        </a:defRPr>
      </a:lvl2pPr>
      <a:lvl3pPr marL="809625" indent="-269875" algn="l" rtl="0" fontAlgn="base">
        <a:spcBef>
          <a:spcPct val="0"/>
        </a:spcBef>
        <a:spcAft>
          <a:spcPct val="75000"/>
        </a:spcAft>
        <a:buChar char="•"/>
        <a:defRPr sz="2000" b="0" i="0">
          <a:solidFill>
            <a:schemeClr val="tx1"/>
          </a:solidFill>
          <a:latin typeface="Helvetica Regular" charset="0"/>
          <a:ea typeface="+mn-ea"/>
        </a:defRPr>
      </a:lvl3pPr>
      <a:lvl4pPr marL="1079500" indent="-268288" algn="l" rtl="0" fontAlgn="base">
        <a:spcBef>
          <a:spcPct val="0"/>
        </a:spcBef>
        <a:spcAft>
          <a:spcPct val="75000"/>
        </a:spcAft>
        <a:buChar char="•"/>
        <a:defRPr sz="2000" b="0" i="0">
          <a:solidFill>
            <a:schemeClr val="tx1"/>
          </a:solidFill>
          <a:latin typeface="Helvetica Regular" charset="0"/>
          <a:ea typeface="+mn-ea"/>
        </a:defRPr>
      </a:lvl4pPr>
      <a:lvl5pPr marL="1350963" indent="-269875" algn="l" rtl="0" fontAlgn="base">
        <a:spcBef>
          <a:spcPct val="0"/>
        </a:spcBef>
        <a:spcAft>
          <a:spcPct val="75000"/>
        </a:spcAft>
        <a:buChar char="•"/>
        <a:defRPr sz="2000" b="0" i="0">
          <a:solidFill>
            <a:schemeClr val="tx1"/>
          </a:solidFill>
          <a:latin typeface="Helvetica Regular" charset="0"/>
          <a:ea typeface="+mn-ea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1094102"/>
          </a:xfrm>
        </p:spPr>
        <p:txBody>
          <a:bodyPr/>
          <a:lstStyle/>
          <a:p>
            <a:r>
              <a:rPr lang="en-US" dirty="0"/>
              <a:t>Adding more value to less material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3541158"/>
            <a:ext cx="8374063" cy="671246"/>
          </a:xfrm>
        </p:spPr>
        <p:txBody>
          <a:bodyPr/>
          <a:lstStyle/>
          <a:p>
            <a:pPr>
              <a:spcAft>
                <a:spcPts val="620"/>
              </a:spcAft>
            </a:pPr>
            <a:r>
              <a:rPr lang="en-US" dirty="0"/>
              <a:t>Dr. André Cabrera </a:t>
            </a:r>
            <a:r>
              <a:rPr lang="en-US" dirty="0" err="1"/>
              <a:t>Serrenho</a:t>
            </a:r>
            <a:r>
              <a:rPr lang="en-US" sz="1600" b="0" dirty="0">
                <a:latin typeface="Helvetica Light" charset="0"/>
                <a:ea typeface="Helvetica Light" charset="0"/>
                <a:cs typeface="Helvetica Light" charset="0"/>
              </a:rPr>
              <a:t>, Research Associate</a:t>
            </a:r>
            <a:endParaRPr lang="en-US" b="0" dirty="0">
              <a:latin typeface="Helvetica Light" charset="0"/>
              <a:ea typeface="Helvetica Light" charset="0"/>
              <a:cs typeface="Helvetica Light" charset="0"/>
            </a:endParaRPr>
          </a:p>
          <a:p>
            <a:pPr>
              <a:spcAft>
                <a:spcPts val="620"/>
              </a:spcAft>
            </a:pPr>
            <a:r>
              <a:rPr lang="en-US" dirty="0"/>
              <a:t>Prof. Julian </a:t>
            </a:r>
            <a:r>
              <a:rPr lang="en-US" dirty="0" err="1"/>
              <a:t>Allwood</a:t>
            </a:r>
            <a:r>
              <a:rPr lang="en-US" sz="1600" b="0" dirty="0">
                <a:latin typeface="Helvetica Light" charset="0"/>
                <a:ea typeface="Helvetica Light" charset="0"/>
                <a:cs typeface="Helvetica Light" charset="0"/>
              </a:rPr>
              <a:t>, Professor of Engineering and the Environment</a:t>
            </a:r>
            <a:endParaRPr lang="en-US" b="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4175" y="5428305"/>
            <a:ext cx="8374063" cy="56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GB" dirty="0">
                <a:solidFill>
                  <a:schemeClr val="tx2"/>
                </a:solidFill>
                <a:latin typeface="Helvetica Regular" charset="0"/>
              </a:rPr>
              <a:t>European Parliament, Brussels</a:t>
            </a:r>
          </a:p>
          <a:p>
            <a:r>
              <a:rPr lang="en-GB" dirty="0">
                <a:solidFill>
                  <a:schemeClr val="tx2"/>
                </a:solidFill>
                <a:latin typeface="Helvetica Regular" charset="0"/>
              </a:rPr>
              <a:t>25</a:t>
            </a:r>
            <a:r>
              <a:rPr lang="en-GB" baseline="30000" dirty="0">
                <a:solidFill>
                  <a:schemeClr val="tx2"/>
                </a:solidFill>
                <a:latin typeface="Helvetica Regular" charset="0"/>
              </a:rPr>
              <a:t>th</a:t>
            </a:r>
            <a:r>
              <a:rPr lang="en-GB" dirty="0">
                <a:solidFill>
                  <a:schemeClr val="tx2"/>
                </a:solidFill>
                <a:latin typeface="Helvetica Regular" charset="0"/>
              </a:rPr>
              <a:t> May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secondary steel-making: emissions 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17B61-13E3-154B-A0DE-0F56465BD0AE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1801812"/>
            <a:ext cx="7759700" cy="3670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27785" y="2491273"/>
            <a:ext cx="4945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2.1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8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06" y="1330098"/>
            <a:ext cx="8690237" cy="4860354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r>
              <a:rPr lang="en-GB" b="1" dirty="0"/>
              <a:t>Technological transformation is difficult</a:t>
            </a:r>
            <a:r>
              <a:rPr lang="en-GB" dirty="0"/>
              <a:t> and depends mainly on electricity generation;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Innovation should focus downstream</a:t>
            </a:r>
            <a:r>
              <a:rPr lang="en-GB" dirty="0"/>
              <a:t>, where most added value and jobs can be created;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Innovation support is required to </a:t>
            </a:r>
            <a:r>
              <a:rPr lang="en-GB" b="1" dirty="0"/>
              <a:t>reduce contaminants</a:t>
            </a:r>
            <a:r>
              <a:rPr lang="en-GB" dirty="0"/>
              <a:t> in end-of-life scrap.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17B61-13E3-154B-A0DE-0F56465BD0AE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 descr="smwbeo_book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6416" y="0"/>
            <a:ext cx="1339214" cy="1154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0719" y="452993"/>
            <a:ext cx="309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20000"/>
                    <a:lumOff val="80000"/>
                  </a:schemeClr>
                </a:solidFill>
                <a:latin typeface="Helvetica Regular" charset="0"/>
              </a:rPr>
              <a:t>www.withbotheyesopen.com</a:t>
            </a:r>
            <a:endParaRPr lang="en-GB" dirty="0">
              <a:solidFill>
                <a:schemeClr val="tx1">
                  <a:lumMod val="20000"/>
                  <a:lumOff val="80000"/>
                </a:schemeClr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5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1094102"/>
          </a:xfrm>
        </p:spPr>
        <p:txBody>
          <a:bodyPr/>
          <a:lstStyle/>
          <a:p>
            <a:r>
              <a:rPr lang="en-US" dirty="0"/>
              <a:t>Adding more value to less material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3541158"/>
            <a:ext cx="8374063" cy="671246"/>
          </a:xfrm>
        </p:spPr>
        <p:txBody>
          <a:bodyPr/>
          <a:lstStyle/>
          <a:p>
            <a:pPr>
              <a:spcAft>
                <a:spcPts val="620"/>
              </a:spcAft>
            </a:pPr>
            <a:r>
              <a:rPr lang="en-US" dirty="0"/>
              <a:t>Dr. André Cabrera </a:t>
            </a:r>
            <a:r>
              <a:rPr lang="en-US" dirty="0" err="1"/>
              <a:t>Serrenho</a:t>
            </a:r>
            <a:r>
              <a:rPr lang="en-US" sz="1600" b="0" dirty="0">
                <a:latin typeface="Helvetica Light" charset="0"/>
                <a:ea typeface="Helvetica Light" charset="0"/>
                <a:cs typeface="Helvetica Light" charset="0"/>
              </a:rPr>
              <a:t>, Research Associate</a:t>
            </a:r>
            <a:endParaRPr lang="en-US" b="0" dirty="0">
              <a:latin typeface="Helvetica Light" charset="0"/>
              <a:ea typeface="Helvetica Light" charset="0"/>
              <a:cs typeface="Helvetica Light" charset="0"/>
            </a:endParaRPr>
          </a:p>
          <a:p>
            <a:pPr>
              <a:spcAft>
                <a:spcPts val="620"/>
              </a:spcAft>
            </a:pPr>
            <a:r>
              <a:rPr lang="en-US" dirty="0"/>
              <a:t>Prof. Julian </a:t>
            </a:r>
            <a:r>
              <a:rPr lang="en-US" dirty="0" err="1"/>
              <a:t>Allwood</a:t>
            </a:r>
            <a:r>
              <a:rPr lang="en-US" sz="1600" b="0" dirty="0">
                <a:latin typeface="Helvetica Light" charset="0"/>
                <a:ea typeface="Helvetica Light" charset="0"/>
                <a:cs typeface="Helvetica Light" charset="0"/>
              </a:rPr>
              <a:t>, Professor of Engineering and the Environment</a:t>
            </a:r>
            <a:endParaRPr lang="en-US" b="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4175" y="5428305"/>
            <a:ext cx="8374063" cy="56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GB" dirty="0">
                <a:solidFill>
                  <a:schemeClr val="tx2"/>
                </a:solidFill>
                <a:latin typeface="Helvetica Regular" charset="0"/>
              </a:rPr>
              <a:t>European Parliament, Brussels</a:t>
            </a:r>
          </a:p>
          <a:p>
            <a:r>
              <a:rPr lang="en-GB" dirty="0">
                <a:solidFill>
                  <a:schemeClr val="tx2"/>
                </a:solidFill>
                <a:latin typeface="Helvetica Regular" charset="0"/>
              </a:rPr>
              <a:t>25</a:t>
            </a:r>
            <a:r>
              <a:rPr lang="en-GB" baseline="30000" dirty="0">
                <a:solidFill>
                  <a:schemeClr val="tx2"/>
                </a:solidFill>
                <a:latin typeface="Helvetica Regular" charset="0"/>
              </a:rPr>
              <a:t>th</a:t>
            </a:r>
            <a:r>
              <a:rPr lang="en-GB" dirty="0">
                <a:solidFill>
                  <a:schemeClr val="tx2"/>
                </a:solidFill>
                <a:latin typeface="Helvetica Regular" charset="0"/>
              </a:rPr>
              <a:t> May 2016</a:t>
            </a:r>
          </a:p>
        </p:txBody>
      </p:sp>
    </p:spTree>
    <p:extLst>
      <p:ext uri="{BB962C8B-B14F-4D97-AF65-F5344CB8AC3E}">
        <p14:creationId xmlns:p14="http://schemas.microsoft.com/office/powerpoint/2010/main" val="188590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HG pie chart 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21" y="2795257"/>
            <a:ext cx="3455990" cy="27064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CO</a:t>
            </a:r>
            <a:r>
              <a:rPr lang="en-US" baseline="-25000" dirty="0"/>
              <a:t>2</a:t>
            </a:r>
            <a:r>
              <a:rPr lang="en-US" dirty="0"/>
              <a:t> emissions, 2005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4945" y="6187053"/>
            <a:ext cx="40552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D6ECFF"/>
                </a:solidFill>
                <a:latin typeface="Helvetica Regular" charset="0"/>
              </a:rPr>
              <a:t>(</a:t>
            </a:r>
            <a:r>
              <a:rPr lang="en-US" sz="1000" dirty="0" err="1">
                <a:solidFill>
                  <a:srgbClr val="D6ECFF"/>
                </a:solidFill>
                <a:latin typeface="Helvetica Regular" charset="0"/>
              </a:rPr>
              <a:t>Allwood</a:t>
            </a:r>
            <a:r>
              <a:rPr lang="en-US" sz="1000" dirty="0">
                <a:solidFill>
                  <a:srgbClr val="D6ECFF"/>
                </a:solidFill>
                <a:latin typeface="Helvetica Regular" charset="0"/>
              </a:rPr>
              <a:t>, J. et al., Sustainable Materials with Both Eyes Open, 2012)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17B61-13E3-154B-A0DE-0F56465BD0AE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 descr="GHG pie chart 3.pdf"/>
          <p:cNvPicPr>
            <a:picLocks noChangeAspect="1"/>
          </p:cNvPicPr>
          <p:nvPr/>
        </p:nvPicPr>
        <p:blipFill rotWithShape="1">
          <a:blip r:embed="rId4"/>
          <a:srcRect b="5440"/>
          <a:stretch/>
        </p:blipFill>
        <p:spPr>
          <a:xfrm>
            <a:off x="4993359" y="1962477"/>
            <a:ext cx="3455990" cy="2559268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2287887" y="1962477"/>
            <a:ext cx="2705472" cy="1041452"/>
          </a:xfrm>
          <a:prstGeom prst="line">
            <a:avLst/>
          </a:prstGeom>
          <a:ln w="6350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34463" y="4446576"/>
            <a:ext cx="2058896" cy="75169"/>
          </a:xfrm>
          <a:prstGeom prst="line">
            <a:avLst/>
          </a:prstGeom>
          <a:ln w="6350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6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4175" y="398463"/>
            <a:ext cx="8375650" cy="927716"/>
          </a:xfrm>
        </p:spPr>
        <p:txBody>
          <a:bodyPr/>
          <a:lstStyle/>
          <a:p>
            <a:r>
              <a:rPr lang="en-US" dirty="0"/>
              <a:t>Energy intensity of crude steel production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17B61-13E3-154B-A0DE-0F56465BD0A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2" name="Picture 11" descr="Steel energy intensity grap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982987"/>
            <a:ext cx="3909218" cy="3547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084945" y="6187053"/>
            <a:ext cx="40552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D6ECFF"/>
                </a:solidFill>
                <a:latin typeface="Helvetica Regular" charset="0"/>
              </a:rPr>
              <a:t>(</a:t>
            </a:r>
            <a:r>
              <a:rPr lang="en-US" sz="1000" dirty="0" err="1">
                <a:solidFill>
                  <a:srgbClr val="D6ECFF"/>
                </a:solidFill>
                <a:latin typeface="Helvetica Regular" charset="0"/>
              </a:rPr>
              <a:t>Allwood</a:t>
            </a:r>
            <a:r>
              <a:rPr lang="en-US" sz="1000" dirty="0">
                <a:solidFill>
                  <a:srgbClr val="D6ECFF"/>
                </a:solidFill>
                <a:latin typeface="Helvetica Regular" charset="0"/>
              </a:rPr>
              <a:t>, J. et al., Sustainable Materials with Both Eyes Open, 2012)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0742" y="1771457"/>
            <a:ext cx="37590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The steel industry is the world’s </a:t>
            </a:r>
            <a:r>
              <a:rPr lang="en-GB" b="1" dirty="0">
                <a:latin typeface="Helvetica Light" charset="0"/>
                <a:ea typeface="Helvetica Light" charset="0"/>
                <a:cs typeface="Helvetica Light" charset="0"/>
              </a:rPr>
              <a:t>largest industrial source of GHG emissions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; 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latin typeface="Helvetica Light" charset="0"/>
              <a:ea typeface="Helvetica Light" charset="0"/>
              <a:cs typeface="Helvetica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There is </a:t>
            </a:r>
            <a:r>
              <a:rPr lang="en-GB" b="1" dirty="0">
                <a:latin typeface="Helvetica Light" charset="0"/>
                <a:ea typeface="Helvetica Light" charset="0"/>
                <a:cs typeface="Helvetica Light" charset="0"/>
              </a:rPr>
              <a:t>no material substitute for steel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latin typeface="Helvetica Light" charset="0"/>
              <a:ea typeface="Helvetica Light" charset="0"/>
              <a:cs typeface="Helvetica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Global crude steel </a:t>
            </a:r>
            <a:r>
              <a:rPr lang="en-GB" b="1" dirty="0">
                <a:latin typeface="Helvetica Light" charset="0"/>
                <a:ea typeface="Helvetica Light" charset="0"/>
                <a:cs typeface="Helvetica Light" charset="0"/>
              </a:rPr>
              <a:t>production has grown ~60% 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over the last decade;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latin typeface="Helvetica Light" charset="0"/>
              <a:ea typeface="Helvetica Light" charset="0"/>
              <a:cs typeface="Helvetica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Steel making is already a </a:t>
            </a:r>
            <a:r>
              <a:rPr lang="en-GB" b="1" dirty="0">
                <a:latin typeface="Helvetica Light" charset="0"/>
                <a:ea typeface="Helvetica Light" charset="0"/>
                <a:cs typeface="Helvetica Light" charset="0"/>
              </a:rPr>
              <a:t>very efficient </a:t>
            </a: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process.</a:t>
            </a:r>
          </a:p>
        </p:txBody>
      </p:sp>
    </p:spTree>
    <p:extLst>
      <p:ext uri="{BB962C8B-B14F-4D97-AF65-F5344CB8AC3E}">
        <p14:creationId xmlns:p14="http://schemas.microsoft.com/office/powerpoint/2010/main" val="376622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steel flows, 2008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17B61-13E3-154B-A0DE-0F56465BD0AE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 descr="es-2012-02433p_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4" y="1329573"/>
            <a:ext cx="8126813" cy="4833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2724" y="6187053"/>
            <a:ext cx="5381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(Cullen, J. et al., M</a:t>
            </a:r>
            <a:r>
              <a:rPr lang="en-GB" sz="1000" dirty="0" err="1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apping</a:t>
            </a:r>
            <a:r>
              <a:rPr lang="en-GB" sz="1000" dirty="0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 the global flow of steel: from steelmaking to end-use goods</a:t>
            </a:r>
            <a:r>
              <a:rPr lang="en-US" sz="1000" dirty="0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, 2012)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28618" y="709082"/>
            <a:ext cx="5744967" cy="1484991"/>
            <a:chOff x="3135534" y="144612"/>
            <a:chExt cx="5744967" cy="1533090"/>
          </a:xfrm>
        </p:grpSpPr>
        <p:sp>
          <p:nvSpPr>
            <p:cNvPr id="7" name="TextBox 6"/>
            <p:cNvSpPr txBox="1"/>
            <p:nvPr/>
          </p:nvSpPr>
          <p:spPr>
            <a:xfrm>
              <a:off x="3135534" y="144612"/>
              <a:ext cx="1710725" cy="4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rgbClr val="800000"/>
                  </a:solidFill>
                  <a:latin typeface="Calibri"/>
                  <a:cs typeface="Calibri"/>
                </a:rPr>
                <a:t>Make it lighter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03594" y="144612"/>
              <a:ext cx="1635258" cy="4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rgbClr val="800000"/>
                  </a:solidFill>
                  <a:latin typeface="Calibri"/>
                  <a:cs typeface="Calibri"/>
                </a:rPr>
                <a:t>Keep it longer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6186" y="144612"/>
              <a:ext cx="1395058" cy="4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rgbClr val="800000"/>
                  </a:solidFill>
                  <a:latin typeface="Calibri"/>
                  <a:cs typeface="Calibri"/>
                </a:rPr>
                <a:t>Use it more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245277" y="544398"/>
              <a:ext cx="4217293" cy="925114"/>
            </a:xfrm>
            <a:custGeom>
              <a:avLst/>
              <a:gdLst>
                <a:gd name="connsiteX0" fmla="*/ 0 w 4217293"/>
                <a:gd name="connsiteY0" fmla="*/ 0 h 925114"/>
                <a:gd name="connsiteX1" fmla="*/ 1442346 w 4217293"/>
                <a:gd name="connsiteY1" fmla="*/ 0 h 925114"/>
                <a:gd name="connsiteX2" fmla="*/ 4217293 w 4217293"/>
                <a:gd name="connsiteY2" fmla="*/ 925114 h 92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7293" h="925114">
                  <a:moveTo>
                    <a:pt x="0" y="0"/>
                  </a:moveTo>
                  <a:lnTo>
                    <a:pt x="1442346" y="0"/>
                  </a:lnTo>
                  <a:lnTo>
                    <a:pt x="4217293" y="925114"/>
                  </a:lnTo>
                </a:path>
              </a:pathLst>
            </a:custGeom>
            <a:ln w="28575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i="0">
                <a:solidFill>
                  <a:srgbClr val="800000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431214" y="1348471"/>
              <a:ext cx="329231" cy="329231"/>
            </a:xfrm>
            <a:prstGeom prst="ellipse">
              <a:avLst/>
            </a:prstGeom>
            <a:noFill/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i="0">
                <a:latin typeface="Calibri"/>
                <a:cs typeface="Calibri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06889" y="544398"/>
              <a:ext cx="2751432" cy="815354"/>
            </a:xfrm>
            <a:custGeom>
              <a:avLst/>
              <a:gdLst>
                <a:gd name="connsiteX0" fmla="*/ 0 w 4217293"/>
                <a:gd name="connsiteY0" fmla="*/ 0 h 925114"/>
                <a:gd name="connsiteX1" fmla="*/ 1442346 w 4217293"/>
                <a:gd name="connsiteY1" fmla="*/ 0 h 925114"/>
                <a:gd name="connsiteX2" fmla="*/ 4217293 w 4217293"/>
                <a:gd name="connsiteY2" fmla="*/ 925114 h 925114"/>
                <a:gd name="connsiteX0" fmla="*/ 0 w 2931227"/>
                <a:gd name="connsiteY0" fmla="*/ 0 h 815354"/>
                <a:gd name="connsiteX1" fmla="*/ 1442346 w 2931227"/>
                <a:gd name="connsiteY1" fmla="*/ 0 h 815354"/>
                <a:gd name="connsiteX2" fmla="*/ 2931227 w 2931227"/>
                <a:gd name="connsiteY2" fmla="*/ 815354 h 81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1227" h="815354">
                  <a:moveTo>
                    <a:pt x="0" y="0"/>
                  </a:moveTo>
                  <a:lnTo>
                    <a:pt x="1442346" y="0"/>
                  </a:lnTo>
                  <a:lnTo>
                    <a:pt x="2931227" y="815354"/>
                  </a:lnTo>
                </a:path>
              </a:pathLst>
            </a:custGeom>
            <a:ln w="28575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i="0">
                <a:solidFill>
                  <a:srgbClr val="800000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991242" y="1312711"/>
              <a:ext cx="329231" cy="329231"/>
            </a:xfrm>
            <a:prstGeom prst="ellipse">
              <a:avLst/>
            </a:prstGeom>
            <a:noFill/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i="0">
                <a:latin typeface="Calibri"/>
                <a:cs typeface="Calibr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551270" y="1214231"/>
              <a:ext cx="329231" cy="329231"/>
            </a:xfrm>
            <a:prstGeom prst="ellipse">
              <a:avLst/>
            </a:prstGeom>
            <a:noFill/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i="0">
                <a:latin typeface="Calibri"/>
                <a:cs typeface="Calibri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305790" y="544397"/>
              <a:ext cx="1395316" cy="689915"/>
            </a:xfrm>
            <a:custGeom>
              <a:avLst/>
              <a:gdLst>
                <a:gd name="connsiteX0" fmla="*/ 0 w 4217293"/>
                <a:gd name="connsiteY0" fmla="*/ 0 h 925114"/>
                <a:gd name="connsiteX1" fmla="*/ 1442346 w 4217293"/>
                <a:gd name="connsiteY1" fmla="*/ 0 h 925114"/>
                <a:gd name="connsiteX2" fmla="*/ 4217293 w 4217293"/>
                <a:gd name="connsiteY2" fmla="*/ 925114 h 925114"/>
                <a:gd name="connsiteX0" fmla="*/ 0 w 2931227"/>
                <a:gd name="connsiteY0" fmla="*/ 0 h 815354"/>
                <a:gd name="connsiteX1" fmla="*/ 1442346 w 2931227"/>
                <a:gd name="connsiteY1" fmla="*/ 0 h 815354"/>
                <a:gd name="connsiteX2" fmla="*/ 2931227 w 2931227"/>
                <a:gd name="connsiteY2" fmla="*/ 815354 h 815354"/>
                <a:gd name="connsiteX0" fmla="*/ 0 w 1739196"/>
                <a:gd name="connsiteY0" fmla="*/ 0 h 689915"/>
                <a:gd name="connsiteX1" fmla="*/ 1442346 w 1739196"/>
                <a:gd name="connsiteY1" fmla="*/ 0 h 689915"/>
                <a:gd name="connsiteX2" fmla="*/ 1739196 w 1739196"/>
                <a:gd name="connsiteY2" fmla="*/ 689915 h 68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96" h="689915">
                  <a:moveTo>
                    <a:pt x="0" y="0"/>
                  </a:moveTo>
                  <a:lnTo>
                    <a:pt x="1442346" y="0"/>
                  </a:lnTo>
                  <a:lnTo>
                    <a:pt x="1739196" y="689915"/>
                  </a:lnTo>
                </a:path>
              </a:pathLst>
            </a:custGeom>
            <a:ln w="28575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i="0">
                <a:solidFill>
                  <a:srgbClr val="8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6606" y="3608916"/>
            <a:ext cx="7924185" cy="2579690"/>
            <a:chOff x="47583" y="3271619"/>
            <a:chExt cx="8410474" cy="3104747"/>
          </a:xfrm>
        </p:grpSpPr>
        <p:sp>
          <p:nvSpPr>
            <p:cNvPr id="17" name="TextBox 16"/>
            <p:cNvSpPr txBox="1"/>
            <p:nvPr/>
          </p:nvSpPr>
          <p:spPr>
            <a:xfrm>
              <a:off x="603588" y="5894820"/>
              <a:ext cx="1933794" cy="4815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rgbClr val="003460"/>
                  </a:solidFill>
                  <a:latin typeface="Calibri"/>
                  <a:cs typeface="Calibri"/>
                </a:rPr>
                <a:t>Re-use material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797" y="5856608"/>
              <a:ext cx="1540484" cy="4815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rgbClr val="003460"/>
                  </a:solidFill>
                  <a:latin typeface="Calibri"/>
                  <a:cs typeface="Calibri"/>
                </a:rPr>
                <a:t>Divert Scrap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81109" y="5856607"/>
              <a:ext cx="1476948" cy="481546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chemeClr val="accent4"/>
                  </a:solidFill>
                  <a:latin typeface="Calibri"/>
                  <a:cs typeface="Calibri"/>
                </a:rPr>
                <a:t>Avoid scrap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493943" y="5404263"/>
              <a:ext cx="329231" cy="329231"/>
            </a:xfrm>
            <a:prstGeom prst="ellipse">
              <a:avLst/>
            </a:prstGeom>
            <a:noFill/>
            <a:ln w="28575" cmpd="sng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i="0">
                <a:latin typeface="Calibri"/>
                <a:cs typeface="Calibri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flipH="1" flipV="1">
              <a:off x="6680545" y="5717862"/>
              <a:ext cx="1622855" cy="642875"/>
            </a:xfrm>
            <a:custGeom>
              <a:avLst/>
              <a:gdLst>
                <a:gd name="connsiteX0" fmla="*/ 0 w 4217293"/>
                <a:gd name="connsiteY0" fmla="*/ 0 h 925114"/>
                <a:gd name="connsiteX1" fmla="*/ 1442346 w 4217293"/>
                <a:gd name="connsiteY1" fmla="*/ 0 h 925114"/>
                <a:gd name="connsiteX2" fmla="*/ 4217293 w 4217293"/>
                <a:gd name="connsiteY2" fmla="*/ 925114 h 925114"/>
                <a:gd name="connsiteX0" fmla="*/ 0 w 1979686"/>
                <a:gd name="connsiteY0" fmla="*/ 0 h 642875"/>
                <a:gd name="connsiteX1" fmla="*/ 1442346 w 1979686"/>
                <a:gd name="connsiteY1" fmla="*/ 0 h 642875"/>
                <a:gd name="connsiteX2" fmla="*/ 1979686 w 1979686"/>
                <a:gd name="connsiteY2" fmla="*/ 642875 h 6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9686" h="642875">
                  <a:moveTo>
                    <a:pt x="0" y="0"/>
                  </a:moveTo>
                  <a:lnTo>
                    <a:pt x="1442346" y="0"/>
                  </a:lnTo>
                  <a:lnTo>
                    <a:pt x="1979686" y="642875"/>
                  </a:lnTo>
                </a:path>
              </a:pathLst>
            </a:custGeom>
            <a:ln w="28575" cmpd="sng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i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36580" y="5456027"/>
              <a:ext cx="639437" cy="639437"/>
            </a:xfrm>
            <a:prstGeom prst="ellipse">
              <a:avLst/>
            </a:prstGeom>
            <a:noFill/>
            <a:ln w="28575" cmpd="sng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i="0">
                <a:latin typeface="Calibri"/>
                <a:cs typeface="Calibri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flipH="1" flipV="1">
              <a:off x="3383767" y="5968739"/>
              <a:ext cx="1873697" cy="391997"/>
            </a:xfrm>
            <a:custGeom>
              <a:avLst/>
              <a:gdLst>
                <a:gd name="connsiteX0" fmla="*/ 0 w 4217293"/>
                <a:gd name="connsiteY0" fmla="*/ 0 h 925114"/>
                <a:gd name="connsiteX1" fmla="*/ 1442346 w 4217293"/>
                <a:gd name="connsiteY1" fmla="*/ 0 h 925114"/>
                <a:gd name="connsiteX2" fmla="*/ 4217293 w 4217293"/>
                <a:gd name="connsiteY2" fmla="*/ 925114 h 925114"/>
                <a:gd name="connsiteX0" fmla="*/ 0 w 1979686"/>
                <a:gd name="connsiteY0" fmla="*/ 0 h 642875"/>
                <a:gd name="connsiteX1" fmla="*/ 1442346 w 1979686"/>
                <a:gd name="connsiteY1" fmla="*/ 0 h 642875"/>
                <a:gd name="connsiteX2" fmla="*/ 1979686 w 1979686"/>
                <a:gd name="connsiteY2" fmla="*/ 642875 h 642875"/>
                <a:gd name="connsiteX0" fmla="*/ 0 w 2285683"/>
                <a:gd name="connsiteY0" fmla="*/ 0 h 391997"/>
                <a:gd name="connsiteX1" fmla="*/ 1442346 w 2285683"/>
                <a:gd name="connsiteY1" fmla="*/ 0 h 391997"/>
                <a:gd name="connsiteX2" fmla="*/ 2285683 w 2285683"/>
                <a:gd name="connsiteY2" fmla="*/ 391997 h 39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683" h="391997">
                  <a:moveTo>
                    <a:pt x="0" y="0"/>
                  </a:moveTo>
                  <a:lnTo>
                    <a:pt x="1442346" y="0"/>
                  </a:lnTo>
                  <a:lnTo>
                    <a:pt x="2285683" y="391997"/>
                  </a:lnTo>
                </a:path>
              </a:pathLst>
            </a:custGeom>
            <a:ln w="28575" cmpd="sng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i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7583" y="3271619"/>
              <a:ext cx="673589" cy="673589"/>
            </a:xfrm>
            <a:prstGeom prst="ellipse">
              <a:avLst/>
            </a:prstGeom>
            <a:noFill/>
            <a:ln w="28575" cmpd="sng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i="0">
                <a:latin typeface="Calibri"/>
                <a:cs typeface="Calibri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flipH="1" flipV="1">
              <a:off x="407620" y="3930350"/>
              <a:ext cx="1771576" cy="2430385"/>
            </a:xfrm>
            <a:custGeom>
              <a:avLst/>
              <a:gdLst>
                <a:gd name="connsiteX0" fmla="*/ 0 w 4217293"/>
                <a:gd name="connsiteY0" fmla="*/ 0 h 925114"/>
                <a:gd name="connsiteX1" fmla="*/ 1442346 w 4217293"/>
                <a:gd name="connsiteY1" fmla="*/ 0 h 925114"/>
                <a:gd name="connsiteX2" fmla="*/ 4217293 w 4217293"/>
                <a:gd name="connsiteY2" fmla="*/ 925114 h 925114"/>
                <a:gd name="connsiteX0" fmla="*/ 0 w 1979686"/>
                <a:gd name="connsiteY0" fmla="*/ 0 h 642875"/>
                <a:gd name="connsiteX1" fmla="*/ 1442346 w 1979686"/>
                <a:gd name="connsiteY1" fmla="*/ 0 h 642875"/>
                <a:gd name="connsiteX2" fmla="*/ 1979686 w 1979686"/>
                <a:gd name="connsiteY2" fmla="*/ 642875 h 642875"/>
                <a:gd name="connsiteX0" fmla="*/ 0 w 1609385"/>
                <a:gd name="connsiteY0" fmla="*/ 0 h 2430385"/>
                <a:gd name="connsiteX1" fmla="*/ 1442346 w 1609385"/>
                <a:gd name="connsiteY1" fmla="*/ 0 h 2430385"/>
                <a:gd name="connsiteX2" fmla="*/ 1609385 w 1609385"/>
                <a:gd name="connsiteY2" fmla="*/ 2430385 h 24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385" h="2430385">
                  <a:moveTo>
                    <a:pt x="0" y="0"/>
                  </a:moveTo>
                  <a:lnTo>
                    <a:pt x="1442346" y="0"/>
                  </a:lnTo>
                  <a:lnTo>
                    <a:pt x="1609385" y="2430385"/>
                  </a:lnTo>
                </a:path>
              </a:pathLst>
            </a:custGeom>
            <a:ln w="28575" cmpd="sng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i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0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demand reduction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17B61-13E3-154B-A0DE-0F56465BD0AE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 descr="es-2012-02433p_0002.jpg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4" y="1329573"/>
            <a:ext cx="8126813" cy="48335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762724" y="6187053"/>
            <a:ext cx="5381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(Cullen, J. et al., M</a:t>
            </a:r>
            <a:r>
              <a:rPr lang="en-GB" sz="1000" dirty="0" err="1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apping</a:t>
            </a:r>
            <a:r>
              <a:rPr lang="en-GB" sz="1000" dirty="0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 the global flow of steel: from steelmaking to end-use goods</a:t>
            </a:r>
            <a:r>
              <a:rPr lang="en-US" sz="1000" dirty="0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, 2012)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28618" y="709082"/>
            <a:ext cx="5744967" cy="1484991"/>
            <a:chOff x="3135534" y="144612"/>
            <a:chExt cx="5744967" cy="1533090"/>
          </a:xfrm>
        </p:grpSpPr>
        <p:sp>
          <p:nvSpPr>
            <p:cNvPr id="7" name="TextBox 6"/>
            <p:cNvSpPr txBox="1"/>
            <p:nvPr/>
          </p:nvSpPr>
          <p:spPr>
            <a:xfrm>
              <a:off x="3135534" y="144612"/>
              <a:ext cx="1710725" cy="4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rgbClr val="800000"/>
                  </a:solidFill>
                  <a:latin typeface="Calibri"/>
                  <a:cs typeface="Calibri"/>
                </a:rPr>
                <a:t>Make it lighter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03594" y="144612"/>
              <a:ext cx="1635258" cy="4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rgbClr val="800000"/>
                  </a:solidFill>
                  <a:latin typeface="Calibri"/>
                  <a:cs typeface="Calibri"/>
                </a:rPr>
                <a:t>Keep it longer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6186" y="144612"/>
              <a:ext cx="1395058" cy="4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rgbClr val="800000"/>
                  </a:solidFill>
                  <a:latin typeface="Calibri"/>
                  <a:cs typeface="Calibri"/>
                </a:rPr>
                <a:t>Use it more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245277" y="544398"/>
              <a:ext cx="4217293" cy="925114"/>
            </a:xfrm>
            <a:custGeom>
              <a:avLst/>
              <a:gdLst>
                <a:gd name="connsiteX0" fmla="*/ 0 w 4217293"/>
                <a:gd name="connsiteY0" fmla="*/ 0 h 925114"/>
                <a:gd name="connsiteX1" fmla="*/ 1442346 w 4217293"/>
                <a:gd name="connsiteY1" fmla="*/ 0 h 925114"/>
                <a:gd name="connsiteX2" fmla="*/ 4217293 w 4217293"/>
                <a:gd name="connsiteY2" fmla="*/ 925114 h 92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7293" h="925114">
                  <a:moveTo>
                    <a:pt x="0" y="0"/>
                  </a:moveTo>
                  <a:lnTo>
                    <a:pt x="1442346" y="0"/>
                  </a:lnTo>
                  <a:lnTo>
                    <a:pt x="4217293" y="925114"/>
                  </a:lnTo>
                </a:path>
              </a:pathLst>
            </a:custGeom>
            <a:ln w="28575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i="0">
                <a:solidFill>
                  <a:srgbClr val="800000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431214" y="1348471"/>
              <a:ext cx="329231" cy="329231"/>
            </a:xfrm>
            <a:prstGeom prst="ellipse">
              <a:avLst/>
            </a:prstGeom>
            <a:noFill/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i="0">
                <a:latin typeface="Calibri"/>
                <a:cs typeface="Calibri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06889" y="544398"/>
              <a:ext cx="2751432" cy="815354"/>
            </a:xfrm>
            <a:custGeom>
              <a:avLst/>
              <a:gdLst>
                <a:gd name="connsiteX0" fmla="*/ 0 w 4217293"/>
                <a:gd name="connsiteY0" fmla="*/ 0 h 925114"/>
                <a:gd name="connsiteX1" fmla="*/ 1442346 w 4217293"/>
                <a:gd name="connsiteY1" fmla="*/ 0 h 925114"/>
                <a:gd name="connsiteX2" fmla="*/ 4217293 w 4217293"/>
                <a:gd name="connsiteY2" fmla="*/ 925114 h 925114"/>
                <a:gd name="connsiteX0" fmla="*/ 0 w 2931227"/>
                <a:gd name="connsiteY0" fmla="*/ 0 h 815354"/>
                <a:gd name="connsiteX1" fmla="*/ 1442346 w 2931227"/>
                <a:gd name="connsiteY1" fmla="*/ 0 h 815354"/>
                <a:gd name="connsiteX2" fmla="*/ 2931227 w 2931227"/>
                <a:gd name="connsiteY2" fmla="*/ 815354 h 81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1227" h="815354">
                  <a:moveTo>
                    <a:pt x="0" y="0"/>
                  </a:moveTo>
                  <a:lnTo>
                    <a:pt x="1442346" y="0"/>
                  </a:lnTo>
                  <a:lnTo>
                    <a:pt x="2931227" y="815354"/>
                  </a:lnTo>
                </a:path>
              </a:pathLst>
            </a:custGeom>
            <a:ln w="28575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i="0">
                <a:solidFill>
                  <a:srgbClr val="800000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991242" y="1312711"/>
              <a:ext cx="329231" cy="329231"/>
            </a:xfrm>
            <a:prstGeom prst="ellipse">
              <a:avLst/>
            </a:prstGeom>
            <a:noFill/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i="0">
                <a:latin typeface="Calibri"/>
                <a:cs typeface="Calibr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551270" y="1214231"/>
              <a:ext cx="329231" cy="329231"/>
            </a:xfrm>
            <a:prstGeom prst="ellipse">
              <a:avLst/>
            </a:prstGeom>
            <a:noFill/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i="0">
                <a:latin typeface="Calibri"/>
                <a:cs typeface="Calibri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305790" y="544397"/>
              <a:ext cx="1395316" cy="689915"/>
            </a:xfrm>
            <a:custGeom>
              <a:avLst/>
              <a:gdLst>
                <a:gd name="connsiteX0" fmla="*/ 0 w 4217293"/>
                <a:gd name="connsiteY0" fmla="*/ 0 h 925114"/>
                <a:gd name="connsiteX1" fmla="*/ 1442346 w 4217293"/>
                <a:gd name="connsiteY1" fmla="*/ 0 h 925114"/>
                <a:gd name="connsiteX2" fmla="*/ 4217293 w 4217293"/>
                <a:gd name="connsiteY2" fmla="*/ 925114 h 925114"/>
                <a:gd name="connsiteX0" fmla="*/ 0 w 2931227"/>
                <a:gd name="connsiteY0" fmla="*/ 0 h 815354"/>
                <a:gd name="connsiteX1" fmla="*/ 1442346 w 2931227"/>
                <a:gd name="connsiteY1" fmla="*/ 0 h 815354"/>
                <a:gd name="connsiteX2" fmla="*/ 2931227 w 2931227"/>
                <a:gd name="connsiteY2" fmla="*/ 815354 h 815354"/>
                <a:gd name="connsiteX0" fmla="*/ 0 w 1739196"/>
                <a:gd name="connsiteY0" fmla="*/ 0 h 689915"/>
                <a:gd name="connsiteX1" fmla="*/ 1442346 w 1739196"/>
                <a:gd name="connsiteY1" fmla="*/ 0 h 689915"/>
                <a:gd name="connsiteX2" fmla="*/ 1739196 w 1739196"/>
                <a:gd name="connsiteY2" fmla="*/ 689915 h 68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96" h="689915">
                  <a:moveTo>
                    <a:pt x="0" y="0"/>
                  </a:moveTo>
                  <a:lnTo>
                    <a:pt x="1442346" y="0"/>
                  </a:lnTo>
                  <a:lnTo>
                    <a:pt x="1739196" y="689915"/>
                  </a:lnTo>
                </a:path>
              </a:pathLst>
            </a:custGeom>
            <a:ln w="28575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i="0">
                <a:solidFill>
                  <a:srgbClr val="80000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9" name="Picture 18" descr="London Olympics velodrome roof .jpg"/>
          <p:cNvPicPr>
            <a:picLocks noChangeAspect="1"/>
          </p:cNvPicPr>
          <p:nvPr/>
        </p:nvPicPr>
        <p:blipFill rotWithShape="1">
          <a:blip r:embed="rId4"/>
          <a:srcRect b="17910"/>
          <a:stretch/>
        </p:blipFill>
        <p:spPr>
          <a:xfrm>
            <a:off x="457023" y="1413177"/>
            <a:ext cx="4680016" cy="255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mini old and new.jpg"/>
          <p:cNvPicPr>
            <a:picLocks noChangeAspect="1"/>
          </p:cNvPicPr>
          <p:nvPr/>
        </p:nvPicPr>
        <p:blipFill rotWithShape="1">
          <a:blip r:embed="rId5"/>
          <a:srcRect l="3754" t="23191" r="12174" b="16679"/>
          <a:stretch/>
        </p:blipFill>
        <p:spPr>
          <a:xfrm>
            <a:off x="4094493" y="3763731"/>
            <a:ext cx="4859150" cy="230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Vehicle fuel consumption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427" y="3634916"/>
            <a:ext cx="2768948" cy="2436675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9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demand reduction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17B61-13E3-154B-A0DE-0F56465BD0AE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 descr="es-2012-02433p_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4" y="1329573"/>
            <a:ext cx="8126813" cy="4833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2724" y="6187053"/>
            <a:ext cx="5381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(Cullen, J. et al., M</a:t>
            </a:r>
            <a:r>
              <a:rPr lang="en-GB" sz="1000" dirty="0" err="1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apping</a:t>
            </a:r>
            <a:r>
              <a:rPr lang="en-GB" sz="1000" dirty="0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 the global flow of steel: from steelmaking to end-use goods</a:t>
            </a:r>
            <a:r>
              <a:rPr lang="en-US" sz="1000" dirty="0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, 2012)</a:t>
            </a:r>
          </a:p>
        </p:txBody>
      </p:sp>
      <p:pic>
        <p:nvPicPr>
          <p:cNvPr id="26" name="Picture 25" descr="es-2012-02433p_0002.jpg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3" y="1338736"/>
            <a:ext cx="8126813" cy="483351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6606" y="3608916"/>
            <a:ext cx="7924185" cy="2579690"/>
            <a:chOff x="47583" y="3271619"/>
            <a:chExt cx="8410474" cy="3104747"/>
          </a:xfrm>
        </p:grpSpPr>
        <p:sp>
          <p:nvSpPr>
            <p:cNvPr id="17" name="TextBox 16"/>
            <p:cNvSpPr txBox="1"/>
            <p:nvPr/>
          </p:nvSpPr>
          <p:spPr>
            <a:xfrm>
              <a:off x="603588" y="5894820"/>
              <a:ext cx="1933794" cy="4815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rgbClr val="003460"/>
                  </a:solidFill>
                  <a:latin typeface="Calibri"/>
                  <a:cs typeface="Calibri"/>
                </a:rPr>
                <a:t>Re-use material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797" y="5856608"/>
              <a:ext cx="1540484" cy="4815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rgbClr val="003460"/>
                  </a:solidFill>
                  <a:latin typeface="Calibri"/>
                  <a:cs typeface="Calibri"/>
                </a:rPr>
                <a:t>Divert Scrap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81109" y="5856607"/>
              <a:ext cx="1476948" cy="481546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i="0" dirty="0">
                  <a:solidFill>
                    <a:schemeClr val="accent4"/>
                  </a:solidFill>
                  <a:latin typeface="Calibri"/>
                  <a:cs typeface="Calibri"/>
                </a:rPr>
                <a:t>Avoid scrap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493943" y="5404263"/>
              <a:ext cx="329231" cy="329231"/>
            </a:xfrm>
            <a:prstGeom prst="ellipse">
              <a:avLst/>
            </a:prstGeom>
            <a:noFill/>
            <a:ln w="28575" cmpd="sng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i="0">
                <a:latin typeface="Calibri"/>
                <a:cs typeface="Calibri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flipH="1" flipV="1">
              <a:off x="6680545" y="5717862"/>
              <a:ext cx="1622855" cy="642875"/>
            </a:xfrm>
            <a:custGeom>
              <a:avLst/>
              <a:gdLst>
                <a:gd name="connsiteX0" fmla="*/ 0 w 4217293"/>
                <a:gd name="connsiteY0" fmla="*/ 0 h 925114"/>
                <a:gd name="connsiteX1" fmla="*/ 1442346 w 4217293"/>
                <a:gd name="connsiteY1" fmla="*/ 0 h 925114"/>
                <a:gd name="connsiteX2" fmla="*/ 4217293 w 4217293"/>
                <a:gd name="connsiteY2" fmla="*/ 925114 h 925114"/>
                <a:gd name="connsiteX0" fmla="*/ 0 w 1979686"/>
                <a:gd name="connsiteY0" fmla="*/ 0 h 642875"/>
                <a:gd name="connsiteX1" fmla="*/ 1442346 w 1979686"/>
                <a:gd name="connsiteY1" fmla="*/ 0 h 642875"/>
                <a:gd name="connsiteX2" fmla="*/ 1979686 w 1979686"/>
                <a:gd name="connsiteY2" fmla="*/ 642875 h 6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9686" h="642875">
                  <a:moveTo>
                    <a:pt x="0" y="0"/>
                  </a:moveTo>
                  <a:lnTo>
                    <a:pt x="1442346" y="0"/>
                  </a:lnTo>
                  <a:lnTo>
                    <a:pt x="1979686" y="642875"/>
                  </a:lnTo>
                </a:path>
              </a:pathLst>
            </a:custGeom>
            <a:ln w="28575" cmpd="sng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i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36580" y="5456027"/>
              <a:ext cx="639437" cy="639437"/>
            </a:xfrm>
            <a:prstGeom prst="ellipse">
              <a:avLst/>
            </a:prstGeom>
            <a:noFill/>
            <a:ln w="28575" cmpd="sng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i="0">
                <a:latin typeface="Calibri"/>
                <a:cs typeface="Calibri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flipH="1" flipV="1">
              <a:off x="3383767" y="5968739"/>
              <a:ext cx="1873697" cy="391997"/>
            </a:xfrm>
            <a:custGeom>
              <a:avLst/>
              <a:gdLst>
                <a:gd name="connsiteX0" fmla="*/ 0 w 4217293"/>
                <a:gd name="connsiteY0" fmla="*/ 0 h 925114"/>
                <a:gd name="connsiteX1" fmla="*/ 1442346 w 4217293"/>
                <a:gd name="connsiteY1" fmla="*/ 0 h 925114"/>
                <a:gd name="connsiteX2" fmla="*/ 4217293 w 4217293"/>
                <a:gd name="connsiteY2" fmla="*/ 925114 h 925114"/>
                <a:gd name="connsiteX0" fmla="*/ 0 w 1979686"/>
                <a:gd name="connsiteY0" fmla="*/ 0 h 642875"/>
                <a:gd name="connsiteX1" fmla="*/ 1442346 w 1979686"/>
                <a:gd name="connsiteY1" fmla="*/ 0 h 642875"/>
                <a:gd name="connsiteX2" fmla="*/ 1979686 w 1979686"/>
                <a:gd name="connsiteY2" fmla="*/ 642875 h 642875"/>
                <a:gd name="connsiteX0" fmla="*/ 0 w 2285683"/>
                <a:gd name="connsiteY0" fmla="*/ 0 h 391997"/>
                <a:gd name="connsiteX1" fmla="*/ 1442346 w 2285683"/>
                <a:gd name="connsiteY1" fmla="*/ 0 h 391997"/>
                <a:gd name="connsiteX2" fmla="*/ 2285683 w 2285683"/>
                <a:gd name="connsiteY2" fmla="*/ 391997 h 39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683" h="391997">
                  <a:moveTo>
                    <a:pt x="0" y="0"/>
                  </a:moveTo>
                  <a:lnTo>
                    <a:pt x="1442346" y="0"/>
                  </a:lnTo>
                  <a:lnTo>
                    <a:pt x="2285683" y="391997"/>
                  </a:lnTo>
                </a:path>
              </a:pathLst>
            </a:custGeom>
            <a:ln w="28575" cmpd="sng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i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7583" y="3271619"/>
              <a:ext cx="673589" cy="673589"/>
            </a:xfrm>
            <a:prstGeom prst="ellipse">
              <a:avLst/>
            </a:prstGeom>
            <a:noFill/>
            <a:ln w="28575" cmpd="sng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i="0">
                <a:latin typeface="Calibri"/>
                <a:cs typeface="Calibri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flipH="1" flipV="1">
              <a:off x="407620" y="3930350"/>
              <a:ext cx="1771576" cy="2430385"/>
            </a:xfrm>
            <a:custGeom>
              <a:avLst/>
              <a:gdLst>
                <a:gd name="connsiteX0" fmla="*/ 0 w 4217293"/>
                <a:gd name="connsiteY0" fmla="*/ 0 h 925114"/>
                <a:gd name="connsiteX1" fmla="*/ 1442346 w 4217293"/>
                <a:gd name="connsiteY1" fmla="*/ 0 h 925114"/>
                <a:gd name="connsiteX2" fmla="*/ 4217293 w 4217293"/>
                <a:gd name="connsiteY2" fmla="*/ 925114 h 925114"/>
                <a:gd name="connsiteX0" fmla="*/ 0 w 1979686"/>
                <a:gd name="connsiteY0" fmla="*/ 0 h 642875"/>
                <a:gd name="connsiteX1" fmla="*/ 1442346 w 1979686"/>
                <a:gd name="connsiteY1" fmla="*/ 0 h 642875"/>
                <a:gd name="connsiteX2" fmla="*/ 1979686 w 1979686"/>
                <a:gd name="connsiteY2" fmla="*/ 642875 h 642875"/>
                <a:gd name="connsiteX0" fmla="*/ 0 w 1609385"/>
                <a:gd name="connsiteY0" fmla="*/ 0 h 2430385"/>
                <a:gd name="connsiteX1" fmla="*/ 1442346 w 1609385"/>
                <a:gd name="connsiteY1" fmla="*/ 0 h 2430385"/>
                <a:gd name="connsiteX2" fmla="*/ 1609385 w 1609385"/>
                <a:gd name="connsiteY2" fmla="*/ 2430385 h 24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385" h="2430385">
                  <a:moveTo>
                    <a:pt x="0" y="0"/>
                  </a:moveTo>
                  <a:lnTo>
                    <a:pt x="1442346" y="0"/>
                  </a:lnTo>
                  <a:lnTo>
                    <a:pt x="1609385" y="2430385"/>
                  </a:lnTo>
                </a:path>
              </a:pathLst>
            </a:custGeom>
            <a:ln w="28575" cmpd="sng">
              <a:solidFill>
                <a:schemeClr val="tx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i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3" y="1472643"/>
            <a:ext cx="1589131" cy="1629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48" y="1497619"/>
            <a:ext cx="4573129" cy="37529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526756" y="5035172"/>
            <a:ext cx="854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(</a:t>
            </a:r>
            <a:r>
              <a:rPr lang="en-GB" sz="800" dirty="0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Pippa Horton</a:t>
            </a:r>
            <a:r>
              <a:rPr lang="en-US" sz="800" dirty="0">
                <a:solidFill>
                  <a:schemeClr val="accent4">
                    <a:lumMod val="10000"/>
                    <a:lumOff val="90000"/>
                  </a:schemeClr>
                </a:solidFill>
                <a:latin typeface="Helvetica Regula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45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4175" y="398462"/>
            <a:ext cx="8375650" cy="739873"/>
          </a:xfrm>
        </p:spPr>
        <p:txBody>
          <a:bodyPr/>
          <a:lstStyle/>
          <a:p>
            <a:r>
              <a:rPr lang="en-US" dirty="0"/>
              <a:t>Global production of steel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17B61-13E3-154B-A0DE-0F56465BD0AE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2" name="Picture 11" descr="Forecast steel deman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4" y="1573767"/>
            <a:ext cx="5248477" cy="444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72094" y="2917804"/>
            <a:ext cx="3287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Scrap availability will treble by 2050;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latin typeface="Helvetica Light" charset="0"/>
              <a:ea typeface="Helvetica Light" charset="0"/>
              <a:cs typeface="Helvetica Light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dirty="0">
              <a:latin typeface="Helvetica Light" charset="0"/>
              <a:ea typeface="Helvetica Light" charset="0"/>
              <a:cs typeface="Helvetica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latin typeface="Helvetica Light" charset="0"/>
                <a:ea typeface="Helvetica Light" charset="0"/>
                <a:cs typeface="Helvetica Light" charset="0"/>
              </a:rPr>
              <a:t>We will never need to build new blast furnaces.</a:t>
            </a:r>
          </a:p>
        </p:txBody>
      </p:sp>
    </p:spTree>
    <p:extLst>
      <p:ext uri="{BB962C8B-B14F-4D97-AF65-F5344CB8AC3E}">
        <p14:creationId xmlns:p14="http://schemas.microsoft.com/office/powerpoint/2010/main" val="192474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secondary steel-making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17B61-13E3-154B-A0DE-0F56465BD0AE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1407299"/>
            <a:ext cx="8855999" cy="4641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secondary steel-making: the opportunity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17B61-13E3-154B-A0DE-0F56465BD0AE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1397969"/>
            <a:ext cx="8855997" cy="4641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83425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378</Words>
  <Application>Microsoft Office PowerPoint</Application>
  <PresentationFormat>On-screen Show (4:3)</PresentationFormat>
  <Paragraphs>75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Helvetica Light</vt:lpstr>
      <vt:lpstr>Helvetica Regular</vt:lpstr>
      <vt:lpstr>blank</vt:lpstr>
      <vt:lpstr>Adding more value to less material</vt:lpstr>
      <vt:lpstr>Global CO2 emissions, 2005</vt:lpstr>
      <vt:lpstr>Energy intensity of crude steel production</vt:lpstr>
      <vt:lpstr>Global steel flows, 2008</vt:lpstr>
      <vt:lpstr>Material demand reduction</vt:lpstr>
      <vt:lpstr>Material demand reduction</vt:lpstr>
      <vt:lpstr>Global production of steel</vt:lpstr>
      <vt:lpstr>Global secondary steel-making</vt:lpstr>
      <vt:lpstr>Global secondary steel-making: the opportunity</vt:lpstr>
      <vt:lpstr>Global secondary steel-making: emissions savings</vt:lpstr>
      <vt:lpstr>Conclusions</vt:lpstr>
      <vt:lpstr>Adding more value to less material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Tom Boyle</cp:lastModifiedBy>
  <cp:revision>130</cp:revision>
  <cp:lastPrinted>2016-05-24T13:27:49Z</cp:lastPrinted>
  <dcterms:created xsi:type="dcterms:W3CDTF">2008-03-27T10:29:55Z</dcterms:created>
  <dcterms:modified xsi:type="dcterms:W3CDTF">2016-05-31T09:18:31Z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