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403" r:id="rId3"/>
    <p:sldId id="404" r:id="rId4"/>
    <p:sldId id="361" r:id="rId5"/>
    <p:sldId id="348" r:id="rId6"/>
    <p:sldId id="381" r:id="rId7"/>
    <p:sldId id="375" r:id="rId8"/>
    <p:sldId id="405" r:id="rId9"/>
    <p:sldId id="352" r:id="rId10"/>
    <p:sldId id="402" r:id="rId11"/>
    <p:sldId id="353" r:id="rId12"/>
    <p:sldId id="392" r:id="rId13"/>
    <p:sldId id="393" r:id="rId14"/>
    <p:sldId id="394" r:id="rId15"/>
    <p:sldId id="395" r:id="rId16"/>
    <p:sldId id="396" r:id="rId17"/>
    <p:sldId id="4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8227" autoAdjust="0"/>
  </p:normalViewPr>
  <p:slideViewPr>
    <p:cSldViewPr>
      <p:cViewPr varScale="1">
        <p:scale>
          <a:sx n="42" d="100"/>
          <a:sy n="42" d="100"/>
        </p:scale>
        <p:origin x="-1507" y="-77"/>
      </p:cViewPr>
      <p:guideLst>
        <p:guide orient="horz" pos="2160"/>
        <p:guide pos="2880"/>
      </p:guideLst>
    </p:cSldViewPr>
  </p:slideViewPr>
  <p:outlineViewPr>
    <p:cViewPr>
      <p:scale>
        <a:sx n="33" d="100"/>
        <a:sy n="33" d="100"/>
      </p:scale>
      <p:origin x="0" y="73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8A99B-57B1-4AAB-A8C5-3945BBF7D6A5}" type="datetimeFigureOut">
              <a:rPr lang="fr-BE" smtClean="0"/>
              <a:t>7/06/2013</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E6EC2-E301-4777-AD7C-E4B309A56F8E}" type="slidenum">
              <a:rPr lang="fr-BE" smtClean="0"/>
              <a:t>‹#›</a:t>
            </a:fld>
            <a:endParaRPr lang="fr-BE"/>
          </a:p>
        </p:txBody>
      </p:sp>
    </p:spTree>
    <p:extLst>
      <p:ext uri="{BB962C8B-B14F-4D97-AF65-F5344CB8AC3E}">
        <p14:creationId xmlns:p14="http://schemas.microsoft.com/office/powerpoint/2010/main" val="346627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D6E6EC2-E301-4777-AD7C-E4B309A56F8E}" type="slidenum">
              <a:rPr lang="fr-BE" smtClean="0"/>
              <a:t>4</a:t>
            </a:fld>
            <a:endParaRPr lang="fr-BE"/>
          </a:p>
        </p:txBody>
      </p:sp>
    </p:spTree>
    <p:extLst>
      <p:ext uri="{BB962C8B-B14F-4D97-AF65-F5344CB8AC3E}">
        <p14:creationId xmlns:p14="http://schemas.microsoft.com/office/powerpoint/2010/main" val="395490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large variety of offset credits exist but their environmental quality varies significantly. </a:t>
            </a:r>
            <a:endParaRPr lang="en-GB" dirty="0"/>
          </a:p>
        </p:txBody>
      </p:sp>
      <p:sp>
        <p:nvSpPr>
          <p:cNvPr id="4" name="Slide Number Placeholder 3"/>
          <p:cNvSpPr>
            <a:spLocks noGrp="1"/>
          </p:cNvSpPr>
          <p:nvPr>
            <p:ph type="sldNum" sz="quarter" idx="10"/>
          </p:nvPr>
        </p:nvSpPr>
        <p:spPr/>
        <p:txBody>
          <a:bodyPr/>
          <a:lstStyle/>
          <a:p>
            <a:fld id="{BD6E6EC2-E301-4777-AD7C-E4B309A56F8E}" type="slidenum">
              <a:rPr lang="fr-BE" smtClean="0"/>
              <a:t>13</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large variety of offset credits exist but their environmental quality varies significantly. </a:t>
            </a:r>
            <a:endParaRPr lang="en-GB" dirty="0"/>
          </a:p>
        </p:txBody>
      </p:sp>
      <p:sp>
        <p:nvSpPr>
          <p:cNvPr id="4" name="Slide Number Placeholder 3"/>
          <p:cNvSpPr>
            <a:spLocks noGrp="1"/>
          </p:cNvSpPr>
          <p:nvPr>
            <p:ph type="sldNum" sz="quarter" idx="10"/>
          </p:nvPr>
        </p:nvSpPr>
        <p:spPr/>
        <p:txBody>
          <a:bodyPr/>
          <a:lstStyle/>
          <a:p>
            <a:fld id="{BD6E6EC2-E301-4777-AD7C-E4B309A56F8E}" type="slidenum">
              <a:rPr lang="fr-BE" smtClean="0"/>
              <a:t>14</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large variety of offset credits exist but their environmental quality varies significantly. </a:t>
            </a:r>
            <a:endParaRPr lang="en-GB" dirty="0"/>
          </a:p>
        </p:txBody>
      </p:sp>
      <p:sp>
        <p:nvSpPr>
          <p:cNvPr id="4" name="Slide Number Placeholder 3"/>
          <p:cNvSpPr>
            <a:spLocks noGrp="1"/>
          </p:cNvSpPr>
          <p:nvPr>
            <p:ph type="sldNum" sz="quarter" idx="10"/>
          </p:nvPr>
        </p:nvSpPr>
        <p:spPr/>
        <p:txBody>
          <a:bodyPr/>
          <a:lstStyle/>
          <a:p>
            <a:fld id="{BD6E6EC2-E301-4777-AD7C-E4B309A56F8E}" type="slidenum">
              <a:rPr lang="fr-BE" smtClean="0"/>
              <a:t>15</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large variety of offset credits exist but their environmental quality varies significantly. </a:t>
            </a:r>
            <a:endParaRPr lang="en-GB" dirty="0"/>
          </a:p>
        </p:txBody>
      </p:sp>
      <p:sp>
        <p:nvSpPr>
          <p:cNvPr id="4" name="Slide Number Placeholder 3"/>
          <p:cNvSpPr>
            <a:spLocks noGrp="1"/>
          </p:cNvSpPr>
          <p:nvPr>
            <p:ph type="sldNum" sz="quarter" idx="10"/>
          </p:nvPr>
        </p:nvSpPr>
        <p:spPr/>
        <p:txBody>
          <a:bodyPr/>
          <a:lstStyle/>
          <a:p>
            <a:fld id="{BD6E6EC2-E301-4777-AD7C-E4B309A56F8E}" type="slidenum">
              <a:rPr lang="fr-BE" smtClean="0"/>
              <a:t>16</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Offsetting is not a long term solution because it does not lead to emissions reductions in the aviation sector itself but merely compensates these emissions. Yet the growth of emissions in the aviation sector is not sustainable. Left unmitigated international aviation and shipping emissions will take up about 30% of the 2° degree Celsius global emissions budget by 2050. This makes it clear the aviation sector must reduce its own emissions if we are to achieve the 2° degree Celsius goal.</a:t>
            </a:r>
            <a:endParaRPr lang="fr-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6E6EC2-E301-4777-AD7C-E4B309A56F8E}" type="slidenum">
              <a:rPr lang="fr-BE" smtClean="0"/>
              <a:t>17</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Group of experts was established in 2012 to work on the three elements.The group’s suggestions on implementing a global MBM include a mandatory global offsetting system and a cap-and-trade scheme. Both options involve the use of offset credits to compensate for emission reductions: </a:t>
            </a:r>
            <a:endParaRPr lang="fr-BE" sz="1200" kern="1200" dirty="0" smtClean="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BD6E6EC2-E301-4777-AD7C-E4B309A56F8E}" type="slidenum">
              <a:rPr lang="fr-BE" smtClean="0"/>
              <a:t>5</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At HGCC in March, Singapore proposes document on framework for market-based measures</a:t>
            </a:r>
          </a:p>
          <a:p>
            <a:endParaRPr lang="fr-BE" dirty="0"/>
          </a:p>
        </p:txBody>
      </p:sp>
      <p:sp>
        <p:nvSpPr>
          <p:cNvPr id="4" name="Slide Number Placeholder 3"/>
          <p:cNvSpPr>
            <a:spLocks noGrp="1"/>
          </p:cNvSpPr>
          <p:nvPr>
            <p:ph type="sldNum" sz="quarter" idx="10"/>
          </p:nvPr>
        </p:nvSpPr>
        <p:spPr/>
        <p:txBody>
          <a:bodyPr/>
          <a:lstStyle/>
          <a:p>
            <a:fld id="{BD6E6EC2-E301-4777-AD7C-E4B309A56F8E}" type="slidenum">
              <a:rPr lang="fr-BE" smtClean="0"/>
              <a:t>6</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draft text agreed to form the basis of further discussions included a proposition that an MBM would facilitate appropriate access to all carbon markets. Furthermore, it proposes special accommodation measures for airline operators such as: additional offsets or allowances for operators with a high growth as well as for those that have taken early action to improve fuel efficiency and reduce international aviation emissions. Operators with low flight frequency would be subject to a </a:t>
            </a:r>
            <a:endParaRPr lang="fr-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 </a:t>
            </a:r>
            <a:r>
              <a:rPr lang="en-GB" sz="1200" kern="1200" dirty="0" err="1" smtClean="0">
                <a:solidFill>
                  <a:schemeClr val="tx1"/>
                </a:solidFill>
                <a:effectLst/>
                <a:latin typeface="+mn-lt"/>
                <a:ea typeface="+mn-ea"/>
                <a:cs typeface="+mn-cs"/>
              </a:rPr>
              <a:t>minimis</a:t>
            </a:r>
            <a:r>
              <a:rPr lang="en-GB" sz="1200" kern="1200" dirty="0" smtClean="0">
                <a:solidFill>
                  <a:schemeClr val="tx1"/>
                </a:solidFill>
                <a:effectLst/>
                <a:latin typeface="+mn-lt"/>
                <a:ea typeface="+mn-ea"/>
                <a:cs typeface="+mn-cs"/>
              </a:rPr>
              <a:t> exemption’ from the MBM. India unsuccessfully tried to block Singapore’s text from going further. As tensions build up inside ICAO’s negotiations, little attention is being paid to the likelihood that ICAO might agree to a 100% offsetting scenario. A last minute text was introduced on behalf of UK pushing for an agreement to the quality criteria for offsets as well as an agreement for a timetable and legal mechanisms for the introduction of a global MBM. </a:t>
            </a:r>
            <a:endParaRPr lang="fr-BE" sz="1200" kern="1200" dirty="0" smtClean="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BD6E6EC2-E301-4777-AD7C-E4B309A56F8E}" type="slidenum">
              <a:rPr lang="fr-BE" smtClean="0"/>
              <a:t>7</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a cap-and-trade scheme would allocate a number of emissions allowances equivalent to the tonnes of CO2 an airline operator is allowed to emit. </a:t>
            </a:r>
            <a:endParaRPr lang="fr-BE" dirty="0"/>
          </a:p>
        </p:txBody>
      </p:sp>
      <p:sp>
        <p:nvSpPr>
          <p:cNvPr id="4" name="Slide Number Placeholder 3"/>
          <p:cNvSpPr>
            <a:spLocks noGrp="1"/>
          </p:cNvSpPr>
          <p:nvPr>
            <p:ph type="sldNum" sz="quarter" idx="10"/>
          </p:nvPr>
        </p:nvSpPr>
        <p:spPr/>
        <p:txBody>
          <a:bodyPr/>
          <a:lstStyle/>
          <a:p>
            <a:fld id="{BD6E6EC2-E301-4777-AD7C-E4B309A56F8E}" type="slidenum">
              <a:rPr lang="fr-BE" smtClean="0"/>
              <a:t>8</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it is still unclear what types of offset credits would be approved for compliance and given that a large variety of offset credits exists, the environmental integrity of a future MBM is of extreme importance. Only certain types of offsets are allowed on the international compliance market and these must comply with a set of minimum standards. They include offset credits from the Clean Development Mechanism (CDM) and Joint Implementation (JI) set up under the Kyoto Protocol. Offset credits are also produced outside the UNFCCC. These include voluntary offset programmes (e.g. Verified Carbon Standard), national offset programmes (e.g. Australia’s Carbon Farming Initiative), bilateral offset mechanisms (e.g. Japans’ Bilateral Offset Credit Mechanism) and regional offset programmes (e.g. Climate Action Reserve offsets allowed under California’s cap and trade scheme). Emission permits could also be acquired in the form of allowances from cap-and-trade schemes, such as European Allowances (EUAs) from the European Emissions Trading Scheme (EU ETS).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Given that a large variety of offset credits exists, the environmental integrity of a future MBM is of extreme importance</a:t>
            </a:r>
            <a:endParaRPr lang="en-US" sz="1200" b="1" dirty="0" smtClean="0">
              <a:solidFill>
                <a:schemeClr val="tx2"/>
              </a:solidFill>
            </a:endParaRPr>
          </a:p>
          <a:p>
            <a:endParaRPr lang="fr-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6E6EC2-E301-4777-AD7C-E4B309A56F8E}" type="slidenum">
              <a:rPr lang="fr-BE" smtClean="0"/>
              <a:t>9</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it is still unclear what types of offset credits would be approved for compliance and given that a large variety of offset credits exists, the environmental integrity of a future MBM is of extreme importance. Only certain types of offsets are allowed on the international compliance market and these must comply with a set of minimum standards. They include offset credits from the Clean Development Mechanism (CDM) and Joint Implementation (JI) set up under the Kyoto Protocol. Offset credits are also produced outside the UNFCCC. These include voluntary offset programmes (e.g. Verified Carbon Standard), national offset programmes (e.g. Australia’s Carbon Farming Initiative), bilateral offset mechanisms (e.g. Japans’ Bilateral Offset Credit Mechanism) and regional offset programmes (e.g. Climate Action Reserve offsets allowed under California’s cap and trade scheme). Emission permits could also be acquired in the form of allowances from cap-and-trade schemes, such as European Allowances (EUAs) from the European Emissions Trading Scheme (EU ETS).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Given that a large variety of offset credits exists, the environmental integrity of a future MBM is of extreme importance</a:t>
            </a:r>
            <a:endParaRPr lang="en-US" sz="1200" b="1" dirty="0" smtClean="0">
              <a:solidFill>
                <a:schemeClr val="tx2"/>
              </a:solidFill>
            </a:endParaRPr>
          </a:p>
          <a:p>
            <a:endParaRPr lang="fr-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6E6EC2-E301-4777-AD7C-E4B309A56F8E}" type="slidenum">
              <a:rPr lang="fr-BE" smtClean="0"/>
              <a:t>10</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large variety of offset credits exist but their environmental quality varies significantly. </a:t>
            </a:r>
            <a:endParaRPr lang="en-GB" dirty="0"/>
          </a:p>
        </p:txBody>
      </p:sp>
      <p:sp>
        <p:nvSpPr>
          <p:cNvPr id="4" name="Slide Number Placeholder 3"/>
          <p:cNvSpPr>
            <a:spLocks noGrp="1"/>
          </p:cNvSpPr>
          <p:nvPr>
            <p:ph type="sldNum" sz="quarter" idx="10"/>
          </p:nvPr>
        </p:nvSpPr>
        <p:spPr/>
        <p:txBody>
          <a:bodyPr/>
          <a:lstStyle/>
          <a:p>
            <a:fld id="{BD6E6EC2-E301-4777-AD7C-E4B309A56F8E}" type="slidenum">
              <a:rPr lang="fr-BE" smtClean="0"/>
              <a:t>11</a:t>
            </a:fld>
            <a:endParaRPr lang="fr-BE"/>
          </a:p>
        </p:txBody>
      </p:sp>
    </p:spTree>
    <p:extLst>
      <p:ext uri="{BB962C8B-B14F-4D97-AF65-F5344CB8AC3E}">
        <p14:creationId xmlns:p14="http://schemas.microsoft.com/office/powerpoint/2010/main" val="385250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A large variety of offset credits exist but their environmental quality varies significantly. </a:t>
            </a:r>
            <a:endParaRPr lang="en-GB" dirty="0"/>
          </a:p>
        </p:txBody>
      </p:sp>
      <p:sp>
        <p:nvSpPr>
          <p:cNvPr id="4" name="Slide Number Placeholder 3"/>
          <p:cNvSpPr>
            <a:spLocks noGrp="1"/>
          </p:cNvSpPr>
          <p:nvPr>
            <p:ph type="sldNum" sz="quarter" idx="10"/>
          </p:nvPr>
        </p:nvSpPr>
        <p:spPr/>
        <p:txBody>
          <a:bodyPr/>
          <a:lstStyle/>
          <a:p>
            <a:fld id="{BD6E6EC2-E301-4777-AD7C-E4B309A56F8E}" type="slidenum">
              <a:rPr lang="fr-BE" smtClean="0"/>
              <a:t>12</a:t>
            </a:fld>
            <a:endParaRPr lang="fr-BE"/>
          </a:p>
        </p:txBody>
      </p:sp>
    </p:spTree>
    <p:extLst>
      <p:ext uri="{BB962C8B-B14F-4D97-AF65-F5344CB8AC3E}">
        <p14:creationId xmlns:p14="http://schemas.microsoft.com/office/powerpoint/2010/main" val="385250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2EF239-5CF9-4F51-A87C-788F46580AF2}"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EF239-5CF9-4F51-A87C-788F46580AF2}"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EF239-5CF9-4F51-A87C-788F46580AF2}"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EF239-5CF9-4F51-A87C-788F46580AF2}"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EF239-5CF9-4F51-A87C-788F46580AF2}"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2EF239-5CF9-4F51-A87C-788F46580AF2}"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2EF239-5CF9-4F51-A87C-788F46580AF2}" type="datetimeFigureOut">
              <a:rPr lang="en-US" smtClean="0"/>
              <a:t>6/7/2013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EF239-5CF9-4F51-A87C-788F46580AF2}" type="datetimeFigureOut">
              <a:rPr lang="en-US" smtClean="0"/>
              <a:t>6/7/2013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EF239-5CF9-4F51-A87C-788F46580AF2}" type="datetimeFigureOut">
              <a:rPr lang="en-US" smtClean="0"/>
              <a:t>6/7/2013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EF239-5CF9-4F51-A87C-788F46580AF2}"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EF239-5CF9-4F51-A87C-788F46580AF2}"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4839D-00B8-4DE2-B180-2C27F550CD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EF239-5CF9-4F51-A87C-788F46580AF2}" type="datetimeFigureOut">
              <a:rPr lang="en-US" smtClean="0"/>
              <a:t>6/7/2013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4839D-00B8-4DE2-B180-2C27F550CD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2976772"/>
            <a:ext cx="8221877" cy="1172308"/>
          </a:xfrm>
          <a:prstGeom prst="rect">
            <a:avLst/>
          </a:prstGeom>
        </p:spPr>
        <p:txBody>
          <a:bodyPr/>
          <a:lstStyle>
            <a:lvl1pPr algn="r">
              <a:defRPr sz="3200" b="0">
                <a:solidFill>
                  <a:srgbClr val="00478D"/>
                </a:solidFill>
              </a:defRPr>
            </a:lvl1pPr>
          </a:lstStyle>
          <a:p>
            <a:pPr algn="l"/>
            <a:endParaRPr lang="fr-BE" sz="2800" dirty="0"/>
          </a:p>
          <a:p>
            <a:r>
              <a:rPr lang="en-US" sz="2800" b="1" dirty="0" smtClean="0"/>
              <a:t>An Equitable Solution to Curb Aviation Emissions</a:t>
            </a:r>
            <a:endParaRPr lang="fr-BE" sz="2800" dirty="0"/>
          </a:p>
        </p:txBody>
      </p:sp>
      <p:sp>
        <p:nvSpPr>
          <p:cNvPr id="6" name="Title 1"/>
          <p:cNvSpPr txBox="1">
            <a:spLocks/>
          </p:cNvSpPr>
          <p:nvPr/>
        </p:nvSpPr>
        <p:spPr>
          <a:xfrm>
            <a:off x="467544" y="4572545"/>
            <a:ext cx="8023136" cy="1232719"/>
          </a:xfrm>
          <a:prstGeom prst="rect">
            <a:avLst/>
          </a:prstGeom>
        </p:spPr>
        <p:txBody>
          <a:bodyPr/>
          <a:lstStyle>
            <a:lvl1pPr>
              <a:defRPr sz="2800">
                <a:solidFill>
                  <a:schemeClr val="tx1">
                    <a:lumMod val="65000"/>
                    <a:lumOff val="35000"/>
                  </a:schemeClr>
                </a:solidFill>
              </a:defRPr>
            </a:lvl1pPr>
          </a:lstStyle>
          <a:p>
            <a:r>
              <a:rPr lang="de-CH" sz="2400" dirty="0">
                <a:solidFill>
                  <a:schemeClr val="tx1"/>
                </a:solidFill>
              </a:rPr>
              <a:t>Eva </a:t>
            </a:r>
            <a:r>
              <a:rPr lang="de-CH" sz="2400" dirty="0" smtClean="0">
                <a:solidFill>
                  <a:schemeClr val="tx1"/>
                </a:solidFill>
              </a:rPr>
              <a:t>Filzmoser, Carbon Market Watch </a:t>
            </a:r>
          </a:p>
          <a:p>
            <a:r>
              <a:rPr lang="de-CH" sz="2400" dirty="0" smtClean="0">
                <a:solidFill>
                  <a:schemeClr val="tx1"/>
                </a:solidFill>
              </a:rPr>
              <a:t>Nature </a:t>
            </a:r>
            <a:r>
              <a:rPr lang="de-CH" sz="2400" dirty="0">
                <a:solidFill>
                  <a:schemeClr val="tx1"/>
                </a:solidFill>
              </a:rPr>
              <a:t>Code – </a:t>
            </a:r>
            <a:r>
              <a:rPr lang="de-CH" sz="2400" dirty="0" smtClean="0">
                <a:solidFill>
                  <a:schemeClr val="tx1"/>
                </a:solidFill>
              </a:rPr>
              <a:t>Zentrum für Entwicklung und Umwelt</a:t>
            </a:r>
          </a:p>
          <a:p>
            <a:r>
              <a:rPr kumimoji="0" lang="de-CH" sz="2400" b="0" i="0" u="none" strike="noStrike" kern="1200" cap="none" spc="0" normalizeH="0" baseline="0" noProof="0" dirty="0" smtClean="0">
                <a:ln>
                  <a:noFill/>
                </a:ln>
                <a:solidFill>
                  <a:schemeClr val="tx1"/>
                </a:solidFill>
                <a:effectLst/>
                <a:uLnTx/>
                <a:uFillTx/>
                <a:latin typeface="+mj-lt"/>
                <a:ea typeface="+mj-ea"/>
                <a:cs typeface="+mj-cs"/>
              </a:rPr>
              <a:t>7 June 2013</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itle 1"/>
          <p:cNvSpPr txBox="1">
            <a:spLocks/>
          </p:cNvSpPr>
          <p:nvPr/>
        </p:nvSpPr>
        <p:spPr>
          <a:xfrm>
            <a:off x="611560" y="5188816"/>
            <a:ext cx="2160240" cy="609600"/>
          </a:xfrm>
          <a:prstGeom prst="rect">
            <a:avLst/>
          </a:prstGeom>
        </p:spPr>
        <p:txBody>
          <a:bodyPr/>
          <a:lstStyle>
            <a:lvl1pPr>
              <a:defRPr sz="2800">
                <a:solidFill>
                  <a:schemeClr val="tx1">
                    <a:lumMod val="65000"/>
                    <a:lumOff val="3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8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505" y="568173"/>
            <a:ext cx="2039447" cy="2243391"/>
          </a:xfrm>
          <a:prstGeom prst="rect">
            <a:avLst/>
          </a:prstGeom>
        </p:spPr>
      </p:pic>
      <p:pic>
        <p:nvPicPr>
          <p:cNvPr id="15" name="Picture 14" descr="green shape.jpg"/>
          <p:cNvPicPr>
            <a:picLocks noChangeAspect="1"/>
          </p:cNvPicPr>
          <p:nvPr/>
        </p:nvPicPr>
        <p:blipFill>
          <a:blip r:embed="rId3" cstate="print"/>
          <a:stretch>
            <a:fillRect/>
          </a:stretch>
        </p:blipFill>
        <p:spPr>
          <a:xfrm>
            <a:off x="0" y="6096000"/>
            <a:ext cx="8568906" cy="762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109" y="831740"/>
            <a:ext cx="2664296" cy="18833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836712"/>
            <a:ext cx="8712968" cy="5057596"/>
          </a:xfrm>
        </p:spPr>
        <p:txBody>
          <a:bodyPr>
            <a:noAutofit/>
          </a:bodyPr>
          <a:lstStyle/>
          <a:p>
            <a:pPr lvl="0"/>
            <a:r>
              <a:rPr lang="en-GB" sz="2800" dirty="0" smtClean="0"/>
              <a:t>1188 airlines </a:t>
            </a:r>
            <a:r>
              <a:rPr lang="en-GB" sz="2800" dirty="0"/>
              <a:t>used 11 million offset credits </a:t>
            </a:r>
            <a:r>
              <a:rPr lang="en-GB" sz="2800" dirty="0" smtClean="0"/>
              <a:t>(5.6 million CDM and 5.3 million JI credits);</a:t>
            </a:r>
            <a:endParaRPr lang="fr-BE" sz="2800" dirty="0"/>
          </a:p>
          <a:p>
            <a:pPr lvl="0"/>
            <a:r>
              <a:rPr lang="en-GB" sz="2800" dirty="0"/>
              <a:t>Ten largest aircraft operators used 5,12 million offset credits (3,4 million CERs and 1,7 million ERUs);</a:t>
            </a:r>
            <a:endParaRPr lang="fr-BE" sz="2800" dirty="0"/>
          </a:p>
          <a:p>
            <a:pPr lvl="0"/>
            <a:r>
              <a:rPr lang="en-GB" sz="2800" dirty="0" smtClean="0"/>
              <a:t>Offsets from </a:t>
            </a:r>
            <a:r>
              <a:rPr lang="en-GB" sz="2800" dirty="0"/>
              <a:t>44 CDM projects and 16 JI projects;</a:t>
            </a:r>
            <a:endParaRPr lang="fr-BE" sz="2800" dirty="0"/>
          </a:p>
          <a:p>
            <a:r>
              <a:rPr lang="en-GB" sz="2800" dirty="0"/>
              <a:t>Airlines chose </a:t>
            </a:r>
            <a:r>
              <a:rPr lang="en-GB" sz="2800" dirty="0" smtClean="0"/>
              <a:t>largely </a:t>
            </a:r>
            <a:r>
              <a:rPr lang="en-GB" sz="2800" dirty="0"/>
              <a:t>credits from industrial gas projects, meanwhile banned in the EU ETS over their lack of environmental integrity;</a:t>
            </a:r>
            <a:endParaRPr lang="fr-BE" sz="2800" dirty="0"/>
          </a:p>
          <a:p>
            <a:pPr lvl="0"/>
            <a:r>
              <a:rPr lang="en-GB" sz="2800" dirty="0" smtClean="0"/>
              <a:t>1 </a:t>
            </a:r>
            <a:r>
              <a:rPr lang="en-GB" sz="2800" dirty="0"/>
              <a:t>million CERs come from 9 HFC-23 destruction </a:t>
            </a:r>
            <a:r>
              <a:rPr lang="en-GB" sz="2800" dirty="0" smtClean="0"/>
              <a:t>projects</a:t>
            </a:r>
          </a:p>
          <a:p>
            <a:pPr lvl="0"/>
            <a:r>
              <a:rPr lang="en-US" sz="2800" dirty="0"/>
              <a:t>Credits from HFC-23 and </a:t>
            </a:r>
            <a:r>
              <a:rPr lang="en-US" sz="2800" dirty="0" smtClean="0"/>
              <a:t>N20 (</a:t>
            </a:r>
            <a:r>
              <a:rPr lang="en-US" sz="2800" dirty="0" err="1" smtClean="0"/>
              <a:t>adipic</a:t>
            </a:r>
            <a:r>
              <a:rPr lang="en-US" sz="2800" dirty="0" smtClean="0"/>
              <a:t> acid) </a:t>
            </a:r>
            <a:r>
              <a:rPr lang="en-US" sz="2800" dirty="0"/>
              <a:t>projects have been banned from the EU ETS because of their lack of environmental integrity effective May </a:t>
            </a:r>
            <a:r>
              <a:rPr lang="en-US" sz="2800" dirty="0" smtClean="0"/>
              <a:t>2013. </a:t>
            </a:r>
            <a:endParaRPr lang="en-GB" sz="2800" dirty="0" smtClean="0"/>
          </a:p>
          <a:p>
            <a:pPr lvl="0"/>
            <a:endParaRPr lang="fr-BE" sz="2800" dirty="0"/>
          </a:p>
          <a:p>
            <a:pPr lvl="0"/>
            <a:r>
              <a:rPr lang="en-US" sz="2800" dirty="0"/>
              <a:t>Lufthansa bought the largest junk of credits (650.000 ERUs) from a JI track 1 project that claims to have reduced Associated Petroleum Gas between 2007 and 2011 at the </a:t>
            </a:r>
            <a:r>
              <a:rPr lang="en-US" sz="2800" dirty="0" err="1"/>
              <a:t>Priobskoe</a:t>
            </a:r>
            <a:r>
              <a:rPr lang="en-US" sz="2800" dirty="0"/>
              <a:t> oil field, one of the largest oil fields in the world;</a:t>
            </a:r>
            <a:endParaRPr lang="fr-BE" sz="2800" dirty="0"/>
          </a:p>
          <a:p>
            <a:pPr lvl="0"/>
            <a:r>
              <a:rPr lang="en-US" sz="2800" dirty="0"/>
              <a:t>HFC-23 projects were the largest originators of CERs: 400.000 and 380.000 CERs originating from Chinese HFC-23 projects were sold to </a:t>
            </a:r>
            <a:r>
              <a:rPr lang="en-US" sz="2800" dirty="0" err="1"/>
              <a:t>Easyjet</a:t>
            </a:r>
            <a:r>
              <a:rPr lang="en-US" sz="2800" dirty="0"/>
              <a:t> and British Airways respectively;</a:t>
            </a:r>
            <a:endParaRPr lang="fr-BE" sz="2800" dirty="0"/>
          </a:p>
          <a:p>
            <a:pPr lvl="0"/>
            <a:r>
              <a:rPr lang="en-US" sz="2800" dirty="0"/>
              <a:t>The biggest emitters amongst airline operators in 2012 were </a:t>
            </a:r>
            <a:r>
              <a:rPr lang="en-US" sz="2800" dirty="0" err="1"/>
              <a:t>Ryanair</a:t>
            </a:r>
            <a:r>
              <a:rPr lang="en-US" sz="2800" dirty="0"/>
              <a:t> and Lufthansa;</a:t>
            </a:r>
            <a:endParaRPr lang="fr-BE" sz="2800" dirty="0"/>
          </a:p>
          <a:p>
            <a:pPr lvl="0"/>
            <a:r>
              <a:rPr lang="en-US" sz="2800" dirty="0"/>
              <a:t>In total, </a:t>
            </a:r>
            <a:r>
              <a:rPr lang="en-US" sz="2800" dirty="0" err="1"/>
              <a:t>Ryanair</a:t>
            </a:r>
            <a:r>
              <a:rPr lang="en-US" sz="2800" dirty="0"/>
              <a:t> purchased 1,1 million CERs from seven N2O reduction plants, four HFC-23 plants and three wind parks;</a:t>
            </a:r>
            <a:endParaRPr lang="fr-BE" sz="2800" dirty="0"/>
          </a:p>
          <a:p>
            <a:pPr lvl="0"/>
            <a:r>
              <a:rPr lang="en-US" sz="2800" dirty="0"/>
              <a:t>Lufthansa purchased 1,12 million credits from three track 1 JI projects in Russia and Ukraine and from one N2O </a:t>
            </a:r>
            <a:r>
              <a:rPr lang="en-US" sz="2800" dirty="0" err="1"/>
              <a:t>adipic</a:t>
            </a:r>
            <a:r>
              <a:rPr lang="en-US" sz="2800" dirty="0"/>
              <a:t> acid project in China. </a:t>
            </a:r>
            <a:endParaRPr lang="fr-BE" sz="2800" dirty="0"/>
          </a:p>
          <a:p>
            <a:r>
              <a:rPr lang="en-US" sz="2800" dirty="0"/>
              <a:t>Air France, Deutsche Lufthansa AG, KLM, Scandinavian Airlines System, Air Berlin, Alitalia, British Airways, </a:t>
            </a:r>
            <a:r>
              <a:rPr lang="en-US" sz="2800" dirty="0" err="1"/>
              <a:t>Easyjet</a:t>
            </a:r>
            <a:r>
              <a:rPr lang="en-US" sz="2800" dirty="0"/>
              <a:t>, </a:t>
            </a:r>
            <a:r>
              <a:rPr lang="en-GB" sz="2800" dirty="0"/>
              <a:t>Ryanair Limited</a:t>
            </a:r>
            <a:r>
              <a:rPr lang="en-US" sz="2800" dirty="0"/>
              <a:t>, </a:t>
            </a:r>
            <a:r>
              <a:rPr lang="en-GB" sz="2800" dirty="0"/>
              <a:t>Thomson Airways Limited</a:t>
            </a:r>
            <a:endParaRPr lang="fr-BE" sz="2800" dirty="0"/>
          </a:p>
        </p:txBody>
      </p:sp>
      <p:sp>
        <p:nvSpPr>
          <p:cNvPr id="5" name="Title 1"/>
          <p:cNvSpPr>
            <a:spLocks noGrp="1"/>
          </p:cNvSpPr>
          <p:nvPr>
            <p:ph type="title"/>
          </p:nvPr>
        </p:nvSpPr>
        <p:spPr>
          <a:xfrm>
            <a:off x="457200" y="-27384"/>
            <a:ext cx="8229600" cy="1143000"/>
          </a:xfrm>
        </p:spPr>
        <p:txBody>
          <a:bodyPr>
            <a:normAutofit fontScale="90000"/>
          </a:bodyPr>
          <a:lstStyle/>
          <a:p>
            <a:r>
              <a:rPr lang="de-CH" b="1" dirty="0" smtClean="0">
                <a:solidFill>
                  <a:srgbClr val="00478D"/>
                </a:solidFill>
                <a:latin typeface="+mn-lt"/>
                <a:ea typeface="+mn-ea"/>
                <a:cs typeface="+mn-cs"/>
              </a:rPr>
              <a:t>Data from airlines’ EU ETS compliance</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10801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347396"/>
            <a:ext cx="8712968" cy="4457868"/>
          </a:xfrm>
        </p:spPr>
        <p:txBody>
          <a:bodyPr>
            <a:noAutofit/>
          </a:bodyPr>
          <a:lstStyle/>
          <a:p>
            <a:pPr marL="0" indent="0">
              <a:buNone/>
            </a:pPr>
            <a:r>
              <a:rPr lang="en-US" sz="2800" b="1" dirty="0"/>
              <a:t>Clean Development Mechanism (CDM):</a:t>
            </a:r>
            <a:r>
              <a:rPr lang="en-US" sz="2800" dirty="0"/>
              <a:t> </a:t>
            </a:r>
            <a:r>
              <a:rPr lang="en-US" sz="2800" dirty="0" smtClean="0"/>
              <a:t>CERs are given to emissions reduction projects in developing countries</a:t>
            </a:r>
          </a:p>
          <a:p>
            <a:r>
              <a:rPr lang="en-US" sz="2800" dirty="0" smtClean="0"/>
              <a:t>An </a:t>
            </a:r>
            <a:r>
              <a:rPr lang="en-US" sz="2800" dirty="0" smtClean="0"/>
              <a:t>independent study finds </a:t>
            </a:r>
            <a:r>
              <a:rPr lang="en-US" sz="2800" dirty="0"/>
              <a:t>that potentially 2/3 of all CDM credits expected between 2013 and 2020 could come from BAU power supply </a:t>
            </a:r>
            <a:r>
              <a:rPr lang="en-US" sz="2800" dirty="0" smtClean="0"/>
              <a:t>projects</a:t>
            </a:r>
          </a:p>
          <a:p>
            <a:r>
              <a:rPr lang="en-US" sz="2800" dirty="0" smtClean="0"/>
              <a:t>Industrial </a:t>
            </a:r>
            <a:r>
              <a:rPr lang="en-US" sz="2800" dirty="0"/>
              <a:t>gas projects have been banned from the EU, Australia and New Zealand schemes as they represented fake emission </a:t>
            </a:r>
            <a:r>
              <a:rPr lang="en-US" sz="2800" dirty="0" smtClean="0"/>
              <a:t>reductions</a:t>
            </a:r>
          </a:p>
          <a:p>
            <a:pPr marL="0" indent="0">
              <a:buNone/>
            </a:pPr>
            <a:r>
              <a:rPr lang="en-US" sz="2800" b="1" i="1" dirty="0" smtClean="0">
                <a:solidFill>
                  <a:srgbClr val="C00000"/>
                </a:solidFill>
              </a:rPr>
              <a:t>→</a:t>
            </a:r>
            <a:r>
              <a:rPr lang="en-US" sz="2800" b="1" i="1" dirty="0">
                <a:solidFill>
                  <a:srgbClr val="C00000"/>
                </a:solidFill>
              </a:rPr>
              <a:t> Quality restrictions </a:t>
            </a:r>
            <a:r>
              <a:rPr lang="en-US" sz="2800" b="1" i="1" dirty="0" smtClean="0">
                <a:solidFill>
                  <a:srgbClr val="C00000"/>
                </a:solidFill>
              </a:rPr>
              <a:t>are needed to ensure </a:t>
            </a:r>
            <a:r>
              <a:rPr lang="en-US" sz="2800" b="1" i="1" dirty="0">
                <a:solidFill>
                  <a:srgbClr val="C00000"/>
                </a:solidFill>
              </a:rPr>
              <a:t>that only CERs that come from projects with high environmental and social </a:t>
            </a:r>
            <a:r>
              <a:rPr lang="en-US" sz="2800" b="1" i="1" dirty="0" smtClean="0">
                <a:solidFill>
                  <a:srgbClr val="C00000"/>
                </a:solidFill>
              </a:rPr>
              <a:t>quality are eligible</a:t>
            </a:r>
            <a:endParaRPr lang="en-GB" sz="2600" b="1" i="1" dirty="0" smtClean="0">
              <a:solidFill>
                <a:srgbClr val="C00000"/>
              </a:solidFill>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7"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Risks of Offsetting – CDM</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420317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347396"/>
            <a:ext cx="8712968" cy="4457868"/>
          </a:xfrm>
        </p:spPr>
        <p:txBody>
          <a:bodyPr>
            <a:noAutofit/>
          </a:bodyPr>
          <a:lstStyle/>
          <a:p>
            <a:pPr marL="0" lvl="0" indent="0">
              <a:buNone/>
            </a:pPr>
            <a:r>
              <a:rPr lang="en-US" sz="2800" b="1" dirty="0"/>
              <a:t>Joint Implementation (JI): </a:t>
            </a:r>
            <a:r>
              <a:rPr lang="en-US" sz="2800" dirty="0"/>
              <a:t>JI offset credits or Emission Reduction Units (ERUs) are issued for projects that reduce emissions in developed countries that have signed the Kyoto Protocol</a:t>
            </a:r>
            <a:r>
              <a:rPr lang="en-US" sz="2800" dirty="0" smtClean="0"/>
              <a:t>.</a:t>
            </a:r>
          </a:p>
          <a:p>
            <a:r>
              <a:rPr lang="en-US" sz="2800" dirty="0" err="1" smtClean="0"/>
              <a:t>Criticised</a:t>
            </a:r>
            <a:r>
              <a:rPr lang="en-US" sz="2800" dirty="0" smtClean="0"/>
              <a:t> </a:t>
            </a:r>
            <a:r>
              <a:rPr lang="en-US" sz="2800" dirty="0"/>
              <a:t>for a severe lack of quality </a:t>
            </a:r>
            <a:r>
              <a:rPr lang="en-US" sz="2800" dirty="0" smtClean="0"/>
              <a:t>control</a:t>
            </a:r>
          </a:p>
          <a:p>
            <a:r>
              <a:rPr lang="en-US" sz="2800" dirty="0" smtClean="0"/>
              <a:t>95</a:t>
            </a:r>
            <a:r>
              <a:rPr lang="en-US" sz="2800" dirty="0"/>
              <a:t>% of all ERUs issued to date are issued by host countries without any international oversight. </a:t>
            </a:r>
            <a:endParaRPr lang="en-US" sz="2800" dirty="0" smtClean="0"/>
          </a:p>
          <a:p>
            <a:endParaRPr lang="en-US" sz="2800" dirty="0" smtClean="0"/>
          </a:p>
          <a:p>
            <a:pPr marL="0" lvl="0" indent="0">
              <a:buNone/>
            </a:pPr>
            <a:r>
              <a:rPr lang="en-US" sz="2800" b="1" i="1" dirty="0">
                <a:solidFill>
                  <a:srgbClr val="C00000"/>
                </a:solidFill>
              </a:rPr>
              <a:t>→ Offset credits from JI should not be eligible under an ICAO scheme.</a:t>
            </a:r>
            <a:endParaRPr lang="en-GB" sz="2800" b="1" i="1" dirty="0">
              <a:solidFill>
                <a:srgbClr val="C00000"/>
              </a:solidFill>
            </a:endParaRPr>
          </a:p>
          <a:p>
            <a:pPr marL="0" lvl="0" indent="0">
              <a:buNone/>
            </a:pPr>
            <a:r>
              <a:rPr lang="en-US" sz="2800" dirty="0" smtClean="0"/>
              <a:t> </a:t>
            </a:r>
            <a:endParaRPr lang="en-GB" sz="2800" dirty="0"/>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7"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Risks of Offsetting – JI</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2669060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347396"/>
            <a:ext cx="8712968" cy="4457868"/>
          </a:xfrm>
        </p:spPr>
        <p:txBody>
          <a:bodyPr>
            <a:noAutofit/>
          </a:bodyPr>
          <a:lstStyle/>
          <a:p>
            <a:pPr marL="0" lvl="0" indent="0">
              <a:buNone/>
            </a:pPr>
            <a:r>
              <a:rPr lang="en-US" sz="2800" b="1" dirty="0"/>
              <a:t>New Market Mechanism (NMM): </a:t>
            </a:r>
            <a:r>
              <a:rPr lang="en-US" sz="2800" dirty="0"/>
              <a:t>A new offsetting mechanism was approved in 2011 and is being developed under the UNFCCC framework. It will likely take many years until emission reduction units will be issued under this new mechanism. </a:t>
            </a:r>
            <a:endParaRPr lang="en-US" sz="2800" dirty="0" smtClean="0"/>
          </a:p>
          <a:p>
            <a:pPr marL="0" lvl="0" indent="0">
              <a:buNone/>
            </a:pPr>
            <a:endParaRPr lang="en-US" sz="2800" dirty="0"/>
          </a:p>
          <a:p>
            <a:pPr marL="0" lvl="0" indent="0">
              <a:buNone/>
            </a:pPr>
            <a:r>
              <a:rPr lang="en-US" sz="2800" b="1" i="1" dirty="0" smtClean="0">
                <a:solidFill>
                  <a:srgbClr val="C00000"/>
                </a:solidFill>
              </a:rPr>
              <a:t>→ </a:t>
            </a:r>
            <a:r>
              <a:rPr lang="en-US" sz="2800" b="1" i="1" dirty="0">
                <a:solidFill>
                  <a:srgbClr val="C00000"/>
                </a:solidFill>
              </a:rPr>
              <a:t>NMM credits should only be eligible under an ICAO scheme if they are verified to be real, permanent and additional. </a:t>
            </a:r>
            <a:r>
              <a:rPr lang="en-US" sz="2800" b="1" i="1" dirty="0" smtClean="0">
                <a:solidFill>
                  <a:srgbClr val="C00000"/>
                </a:solidFill>
              </a:rPr>
              <a:t> </a:t>
            </a:r>
            <a:endParaRPr lang="en-GB" sz="2800" b="1" i="1" dirty="0">
              <a:solidFill>
                <a:srgbClr val="C00000"/>
              </a:solidFill>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7"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Risks of Offsetting – NMM</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116350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347396"/>
            <a:ext cx="8712968" cy="4457868"/>
          </a:xfrm>
        </p:spPr>
        <p:txBody>
          <a:bodyPr>
            <a:noAutofit/>
          </a:bodyPr>
          <a:lstStyle/>
          <a:p>
            <a:pPr marL="0" lvl="0" indent="0">
              <a:buNone/>
            </a:pPr>
            <a:r>
              <a:rPr lang="en-US" sz="2800" b="1" dirty="0" smtClean="0"/>
              <a:t>Voluntary Carbon Market: </a:t>
            </a:r>
            <a:r>
              <a:rPr lang="en-US" sz="2800" dirty="0" smtClean="0"/>
              <a:t>There </a:t>
            </a:r>
            <a:r>
              <a:rPr lang="en-US" sz="2800" dirty="0"/>
              <a:t>are a variety of voluntary offset </a:t>
            </a:r>
            <a:r>
              <a:rPr lang="en-US" sz="2800" dirty="0" err="1"/>
              <a:t>programmes</a:t>
            </a:r>
            <a:r>
              <a:rPr lang="en-US" sz="2800" dirty="0"/>
              <a:t> currently operating. </a:t>
            </a:r>
            <a:endParaRPr lang="en-US" sz="2800" dirty="0" smtClean="0"/>
          </a:p>
          <a:p>
            <a:r>
              <a:rPr lang="en-US" sz="2800" dirty="0" smtClean="0"/>
              <a:t>None </a:t>
            </a:r>
            <a:r>
              <a:rPr lang="en-US" sz="2800" dirty="0"/>
              <a:t>of them would deliver large enough volumes to satisfy the needs of ICAOs potential scheme. </a:t>
            </a:r>
            <a:endParaRPr lang="en-US" sz="2800" dirty="0" smtClean="0"/>
          </a:p>
          <a:p>
            <a:r>
              <a:rPr lang="en-US" sz="2800" dirty="0" smtClean="0"/>
              <a:t>Offsets </a:t>
            </a:r>
            <a:r>
              <a:rPr lang="en-US" sz="2800" dirty="0"/>
              <a:t>from such voluntary schemes are often of low quality due to limited or no regulatory oversight. </a:t>
            </a:r>
            <a:endParaRPr lang="en-US" sz="2800" dirty="0" smtClean="0"/>
          </a:p>
          <a:p>
            <a:pPr marL="0" indent="0">
              <a:buNone/>
            </a:pPr>
            <a:endParaRPr lang="en-US" sz="2800" b="1" i="1" dirty="0"/>
          </a:p>
          <a:p>
            <a:pPr marL="0" indent="0">
              <a:buNone/>
            </a:pPr>
            <a:r>
              <a:rPr lang="en-US" sz="2800" b="1" i="1" dirty="0" smtClean="0">
                <a:solidFill>
                  <a:srgbClr val="C00000"/>
                </a:solidFill>
              </a:rPr>
              <a:t>→ </a:t>
            </a:r>
            <a:r>
              <a:rPr lang="en-US" sz="2800" b="1" i="1" dirty="0">
                <a:solidFill>
                  <a:srgbClr val="C00000"/>
                </a:solidFill>
              </a:rPr>
              <a:t>Because of the limited regulatory oversight, offset credits from the voluntary market should not be eligible for compliance under an ICAO scheme.</a:t>
            </a: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7"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Risks of Offsetting – VCM</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428028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347396"/>
            <a:ext cx="8712968" cy="4457868"/>
          </a:xfrm>
        </p:spPr>
        <p:txBody>
          <a:bodyPr>
            <a:noAutofit/>
          </a:bodyPr>
          <a:lstStyle/>
          <a:p>
            <a:pPr marL="0" lvl="0" indent="0">
              <a:buNone/>
            </a:pPr>
            <a:r>
              <a:rPr lang="en-US" sz="2800" b="1" dirty="0" smtClean="0"/>
              <a:t>Bilateral Offset Schemes: </a:t>
            </a:r>
          </a:p>
          <a:p>
            <a:r>
              <a:rPr lang="en-US" sz="2800" dirty="0" smtClean="0"/>
              <a:t>Several </a:t>
            </a:r>
            <a:r>
              <a:rPr lang="en-US" sz="2800" dirty="0"/>
              <a:t>countries are developing bilateral offsetting schemes without oversight of the UNFCCC. </a:t>
            </a:r>
            <a:endParaRPr lang="en-US" sz="2800" dirty="0" smtClean="0"/>
          </a:p>
          <a:p>
            <a:r>
              <a:rPr lang="en-US" sz="2800" dirty="0" smtClean="0"/>
              <a:t>Due </a:t>
            </a:r>
            <a:r>
              <a:rPr lang="en-US" sz="2800" dirty="0"/>
              <a:t>to the lack of international oversight, especially related to </a:t>
            </a:r>
            <a:r>
              <a:rPr lang="en-US" sz="2800" dirty="0" err="1"/>
              <a:t>additionality</a:t>
            </a:r>
            <a:r>
              <a:rPr lang="en-US" sz="2800" dirty="0"/>
              <a:t> testing, the quality of bilateral offset credits is likely to be lower than CDM credits. </a:t>
            </a:r>
            <a:endParaRPr lang="en-US" sz="2800" dirty="0" smtClean="0"/>
          </a:p>
          <a:p>
            <a:pPr marL="0" lvl="0" indent="0">
              <a:buNone/>
            </a:pPr>
            <a:endParaRPr lang="en-US" sz="2800" b="1" dirty="0" smtClean="0">
              <a:solidFill>
                <a:srgbClr val="C00000"/>
              </a:solidFill>
            </a:endParaRPr>
          </a:p>
          <a:p>
            <a:pPr marL="0" lvl="0" indent="0">
              <a:buNone/>
            </a:pPr>
            <a:r>
              <a:rPr lang="en-US" sz="2800" b="1" i="1" dirty="0" smtClean="0">
                <a:solidFill>
                  <a:srgbClr val="C00000"/>
                </a:solidFill>
              </a:rPr>
              <a:t>→ </a:t>
            </a:r>
            <a:r>
              <a:rPr lang="en-US" sz="2800" b="1" i="1" dirty="0">
                <a:solidFill>
                  <a:srgbClr val="C00000"/>
                </a:solidFill>
              </a:rPr>
              <a:t>Offset credits from bilateral offsetting mechanisms should not be eligible under an ICAO scheme.</a:t>
            </a:r>
            <a:endParaRPr lang="fr-BE" sz="2800" b="1" i="1" dirty="0">
              <a:solidFill>
                <a:srgbClr val="C00000"/>
              </a:solidFill>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7"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Risks of Offsetting – Bilaterals</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31808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347396"/>
            <a:ext cx="8712968" cy="5249956"/>
          </a:xfrm>
        </p:spPr>
        <p:txBody>
          <a:bodyPr>
            <a:noAutofit/>
          </a:bodyPr>
          <a:lstStyle/>
          <a:p>
            <a:pPr marL="0" lvl="0" indent="0">
              <a:buNone/>
            </a:pPr>
            <a:r>
              <a:rPr lang="en-US" sz="2800" b="1" dirty="0" smtClean="0"/>
              <a:t>Allowances: </a:t>
            </a:r>
            <a:r>
              <a:rPr lang="en-US" sz="2800" dirty="0" smtClean="0"/>
              <a:t>Emission permits both under offsetting and cap-and-trade schemes </a:t>
            </a:r>
            <a:r>
              <a:rPr lang="en-US" sz="2800" dirty="0"/>
              <a:t>could also be acquired in the form of </a:t>
            </a:r>
            <a:r>
              <a:rPr lang="en-US" sz="2800" dirty="0" smtClean="0"/>
              <a:t>allowances, </a:t>
            </a:r>
            <a:r>
              <a:rPr lang="en-US" sz="2800" dirty="0"/>
              <a:t>such as European Allowances (EUAs) from the European Emissions Trading Scheme (EU ETS).</a:t>
            </a:r>
            <a:r>
              <a:rPr lang="en-GB" sz="2800" dirty="0"/>
              <a:t> </a:t>
            </a:r>
            <a:r>
              <a:rPr lang="en-GB" sz="2800" b="1" dirty="0"/>
              <a:t>Cap-and-trade systems only lead to emissions reductions if there is a scarcity of allowances. </a:t>
            </a:r>
            <a:endParaRPr lang="en-GB" sz="2800" b="1" dirty="0" smtClean="0"/>
          </a:p>
          <a:p>
            <a:pPr marL="0" lvl="0" indent="0">
              <a:buNone/>
            </a:pPr>
            <a:endParaRPr lang="en-US" sz="2800" b="1" dirty="0" smtClean="0">
              <a:solidFill>
                <a:srgbClr val="C00000"/>
              </a:solidFill>
            </a:endParaRPr>
          </a:p>
          <a:p>
            <a:pPr marL="0" lvl="0" indent="0">
              <a:buNone/>
            </a:pPr>
            <a:r>
              <a:rPr lang="en-US" sz="2800" b="1" i="1" dirty="0" smtClean="0">
                <a:solidFill>
                  <a:srgbClr val="C00000"/>
                </a:solidFill>
              </a:rPr>
              <a:t>→ </a:t>
            </a:r>
            <a:r>
              <a:rPr lang="en-GB" sz="2800" b="1" i="1" dirty="0">
                <a:solidFill>
                  <a:srgbClr val="C00000"/>
                </a:solidFill>
              </a:rPr>
              <a:t>A potential ICAO cap-and-trade scheme must have a stringent cap based on conservative emission estimates. Surplus allowances from over-supplied schemes such as the EU-ETS </a:t>
            </a:r>
            <a:r>
              <a:rPr lang="en-GB" sz="2800" b="1" i="1" dirty="0" smtClean="0">
                <a:solidFill>
                  <a:srgbClr val="C00000"/>
                </a:solidFill>
              </a:rPr>
              <a:t>should </a:t>
            </a:r>
            <a:r>
              <a:rPr lang="en-GB" sz="2800" b="1" i="1" dirty="0">
                <a:solidFill>
                  <a:srgbClr val="C00000"/>
                </a:solidFill>
              </a:rPr>
              <a:t>not be eligible under an ICAO scheme.</a:t>
            </a:r>
            <a:endParaRPr lang="fr-BE" sz="2800" b="1" i="1" dirty="0">
              <a:solidFill>
                <a:srgbClr val="C00000"/>
              </a:solidFill>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7"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Risks of Emission permits</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3870827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268760"/>
            <a:ext cx="8712968" cy="4457868"/>
          </a:xfrm>
        </p:spPr>
        <p:txBody>
          <a:bodyPr>
            <a:noAutofit/>
          </a:bodyPr>
          <a:lstStyle/>
          <a:p>
            <a:pPr lvl="0"/>
            <a:r>
              <a:rPr lang="de-CH" sz="2800" dirty="0" smtClean="0"/>
              <a:t>Serious </a:t>
            </a:r>
            <a:r>
              <a:rPr lang="de-CH" sz="2800" b="1" dirty="0"/>
              <a:t>concerns </a:t>
            </a:r>
            <a:r>
              <a:rPr lang="de-CH" sz="2800" b="1" dirty="0" smtClean="0"/>
              <a:t>about environmental </a:t>
            </a:r>
            <a:r>
              <a:rPr lang="de-CH" sz="2800" b="1" dirty="0"/>
              <a:t>integrity</a:t>
            </a:r>
            <a:r>
              <a:rPr lang="de-CH" sz="2800" dirty="0"/>
              <a:t> of </a:t>
            </a:r>
            <a:r>
              <a:rPr lang="de-CH" sz="2800" dirty="0" smtClean="0"/>
              <a:t>offsetting projects </a:t>
            </a:r>
            <a:r>
              <a:rPr lang="de-CH" sz="2800" dirty="0"/>
              <a:t>on many </a:t>
            </a:r>
            <a:r>
              <a:rPr lang="de-CH" sz="2800" dirty="0" smtClean="0"/>
              <a:t>levels</a:t>
            </a:r>
          </a:p>
          <a:p>
            <a:r>
              <a:rPr lang="en-US" sz="2800" dirty="0" smtClean="0"/>
              <a:t>Not </a:t>
            </a:r>
            <a:r>
              <a:rPr lang="en-US" sz="2800" dirty="0"/>
              <a:t>a long term solution because </a:t>
            </a:r>
            <a:r>
              <a:rPr lang="en-US" sz="2800" dirty="0" smtClean="0"/>
              <a:t>it does </a:t>
            </a:r>
            <a:r>
              <a:rPr lang="en-US" sz="2800" b="1" dirty="0" smtClean="0"/>
              <a:t>not reduce but compensates</a:t>
            </a:r>
            <a:r>
              <a:rPr lang="en-US" sz="2800" dirty="0" smtClean="0"/>
              <a:t> emission reductions</a:t>
            </a:r>
          </a:p>
          <a:p>
            <a:r>
              <a:rPr lang="en-US" sz="2800" dirty="0" smtClean="0"/>
              <a:t>Compensation of emissions reductions </a:t>
            </a:r>
            <a:r>
              <a:rPr lang="en-US" sz="2800" b="1" dirty="0" smtClean="0"/>
              <a:t>delays </a:t>
            </a:r>
            <a:r>
              <a:rPr lang="en-US" sz="2800" b="1" dirty="0"/>
              <a:t>reductions in the aviation sector </a:t>
            </a:r>
            <a:r>
              <a:rPr lang="en-US" sz="2800" b="1" dirty="0" smtClean="0"/>
              <a:t>itself</a:t>
            </a:r>
          </a:p>
          <a:p>
            <a:pPr>
              <a:buFont typeface="Wingdings" pitchFamily="2" charset="2"/>
              <a:buChar char="Ø"/>
            </a:pPr>
            <a:r>
              <a:rPr lang="en-US" sz="2800" dirty="0"/>
              <a:t>Only a cap-and-trade scheme with a stringent cap and a limit on the use of offsets, combined with an ambitious set of technological and operational measures, will deliver actual emission reductions in the sector. </a:t>
            </a:r>
            <a:endParaRPr lang="en-GB" sz="2800" dirty="0"/>
          </a:p>
          <a:p>
            <a:pPr>
              <a:buFontTx/>
              <a:buChar char="-"/>
            </a:pPr>
            <a:endParaRPr lang="en-US" sz="2800" dirty="0"/>
          </a:p>
          <a:p>
            <a:pPr marL="0" indent="0">
              <a:buNone/>
            </a:pPr>
            <a:endParaRPr lang="en-US" sz="2800" dirty="0" smtClean="0"/>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6" name="Title 1"/>
          <p:cNvSpPr>
            <a:spLocks noGrp="1"/>
          </p:cNvSpPr>
          <p:nvPr>
            <p:ph type="title"/>
          </p:nvPr>
        </p:nvSpPr>
        <p:spPr>
          <a:xfrm>
            <a:off x="457200" y="274638"/>
            <a:ext cx="8229600" cy="1143000"/>
          </a:xfrm>
        </p:spPr>
        <p:txBody>
          <a:bodyPr>
            <a:normAutofit/>
          </a:bodyPr>
          <a:lstStyle/>
          <a:p>
            <a:r>
              <a:rPr lang="de-CH" b="1" dirty="0" smtClean="0">
                <a:solidFill>
                  <a:srgbClr val="00478D"/>
                </a:solidFill>
                <a:latin typeface="+mn-lt"/>
                <a:ea typeface="+mn-ea"/>
                <a:cs typeface="+mn-cs"/>
              </a:rPr>
              <a:t>Summary</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405923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Introducing Nature Code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Nature Code: </a:t>
            </a:r>
            <a:r>
              <a:rPr lang="en-GB" dirty="0" smtClean="0"/>
              <a:t>‘</a:t>
            </a:r>
            <a:r>
              <a:rPr lang="en-GB" dirty="0" smtClean="0"/>
              <a:t>Mother Ship’ for several projects related to carbon </a:t>
            </a:r>
            <a:r>
              <a:rPr lang="en-GB" dirty="0" smtClean="0"/>
              <a:t>markets</a:t>
            </a:r>
          </a:p>
          <a:p>
            <a:r>
              <a:rPr lang="en-GB" dirty="0" smtClean="0"/>
              <a:t>Concept</a:t>
            </a:r>
            <a:r>
              <a:rPr lang="en-GB" dirty="0" smtClean="0"/>
              <a:t>: healthy ecosystems are the foundation of life on the planet. </a:t>
            </a:r>
            <a:r>
              <a:rPr lang="en-GB" dirty="0" smtClean="0"/>
              <a:t>They </a:t>
            </a:r>
            <a:r>
              <a:rPr lang="en-GB" dirty="0" smtClean="0"/>
              <a:t>must be safeguarded, not </a:t>
            </a:r>
            <a:r>
              <a:rPr lang="en-GB" dirty="0" smtClean="0"/>
              <a:t>commoditised </a:t>
            </a:r>
            <a:endParaRPr lang="en-GB" dirty="0" smtClean="0"/>
          </a:p>
          <a:p>
            <a:r>
              <a:rPr lang="en-GB" dirty="0" smtClean="0"/>
              <a:t>Like </a:t>
            </a:r>
            <a:r>
              <a:rPr lang="en-GB" dirty="0" smtClean="0"/>
              <a:t>it or not, carbon markets are invading the climate policy </a:t>
            </a:r>
            <a:r>
              <a:rPr lang="en-GB" dirty="0" smtClean="0"/>
              <a:t>space</a:t>
            </a:r>
            <a:endParaRPr lang="en-GB" dirty="0" smtClean="0"/>
          </a:p>
          <a:p>
            <a:r>
              <a:rPr lang="en-GB" dirty="0"/>
              <a:t>More than ever, vigilance is </a:t>
            </a:r>
            <a:r>
              <a:rPr lang="en-GB" dirty="0" smtClean="0"/>
              <a:t>required because </a:t>
            </a:r>
            <a:r>
              <a:rPr lang="en-GB" dirty="0"/>
              <a:t>o</a:t>
            </a:r>
            <a:r>
              <a:rPr lang="en-GB" dirty="0" smtClean="0"/>
              <a:t>versight </a:t>
            </a:r>
            <a:r>
              <a:rPr lang="en-GB" dirty="0" smtClean="0"/>
              <a:t>is becoming increasingly difficult as carbon markets spring up around the planet</a:t>
            </a:r>
          </a:p>
          <a:p>
            <a:r>
              <a:rPr lang="en-GB" dirty="0" smtClean="0"/>
              <a:t>Focus </a:t>
            </a:r>
            <a:r>
              <a:rPr lang="en-GB" dirty="0" smtClean="0"/>
              <a:t>on grassroots activism and involvement of local communities in environmental decision making</a:t>
            </a:r>
          </a:p>
          <a:p>
            <a:endParaRPr lang="en-GB" dirty="0"/>
          </a:p>
        </p:txBody>
      </p:sp>
      <p:sp>
        <p:nvSpPr>
          <p:cNvPr id="4" name="Rectangle 8"/>
          <p:cNvSpPr>
            <a:spLocks noChangeArrowheads="1"/>
          </p:cNvSpPr>
          <p:nvPr/>
        </p:nvSpPr>
        <p:spPr bwMode="auto">
          <a:xfrm>
            <a:off x="0" y="6551613"/>
            <a:ext cx="9144000" cy="306387"/>
          </a:xfrm>
          <a:prstGeom prst="rect">
            <a:avLst/>
          </a:prstGeom>
          <a:solidFill>
            <a:srgbClr val="92D050"/>
          </a:solidFill>
          <a:ln w="9525">
            <a:noFill/>
            <a:miter lim="800000"/>
            <a:headEnd/>
            <a:tailEnd/>
          </a:ln>
          <a:effectLst/>
        </p:spPr>
        <p:txBody>
          <a:bodyPr wrap="none" anchor="ctr"/>
          <a:lstStyle/>
          <a:p>
            <a:endParaRPr lang="en-GB"/>
          </a:p>
        </p:txBody>
      </p:sp>
    </p:spTree>
    <p:extLst>
      <p:ext uri="{BB962C8B-B14F-4D97-AF65-F5344CB8AC3E}">
        <p14:creationId xmlns:p14="http://schemas.microsoft.com/office/powerpoint/2010/main" val="355273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bon Market Watch"/>
          <p:cNvPicPr>
            <a:picLocks noChangeAspect="1" noChangeArrowheads="1"/>
          </p:cNvPicPr>
          <p:nvPr/>
        </p:nvPicPr>
        <p:blipFill>
          <a:blip r:embed="rId2" cstate="print"/>
          <a:srcRect/>
          <a:stretch>
            <a:fillRect/>
          </a:stretch>
        </p:blipFill>
        <p:spPr bwMode="auto">
          <a:xfrm>
            <a:off x="611560" y="1412776"/>
            <a:ext cx="1247775" cy="885825"/>
          </a:xfrm>
          <a:prstGeom prst="rect">
            <a:avLst/>
          </a:prstGeom>
          <a:noFill/>
        </p:spPr>
      </p:pic>
      <p:sp>
        <p:nvSpPr>
          <p:cNvPr id="3" name="Title 1"/>
          <p:cNvSpPr txBox="1">
            <a:spLocks/>
          </p:cNvSpPr>
          <p:nvPr/>
        </p:nvSpPr>
        <p:spPr>
          <a:xfrm>
            <a:off x="683568" y="404664"/>
            <a:ext cx="777240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Nature</a:t>
            </a:r>
            <a:r>
              <a:rPr kumimoji="0" lang="en-GB" sz="4400" b="1" i="0" u="none" strike="noStrike" kern="1200" cap="none" spc="0" normalizeH="0" noProof="0" dirty="0" smtClean="0">
                <a:ln>
                  <a:noFill/>
                </a:ln>
                <a:solidFill>
                  <a:schemeClr val="tx1"/>
                </a:solidFill>
                <a:effectLst/>
                <a:uLnTx/>
                <a:uFillTx/>
                <a:latin typeface="+mj-lt"/>
                <a:ea typeface="+mj-ea"/>
                <a:cs typeface="+mj-cs"/>
              </a:rPr>
              <a:t> Code </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Projects</a:t>
            </a:r>
          </a:p>
        </p:txBody>
      </p:sp>
      <p:sp>
        <p:nvSpPr>
          <p:cNvPr id="4" name="TextBox 3"/>
          <p:cNvSpPr txBox="1"/>
          <p:nvPr/>
        </p:nvSpPr>
        <p:spPr>
          <a:xfrm>
            <a:off x="2339752" y="1268760"/>
            <a:ext cx="5760640" cy="1107996"/>
          </a:xfrm>
          <a:prstGeom prst="rect">
            <a:avLst/>
          </a:prstGeom>
          <a:noFill/>
        </p:spPr>
        <p:txBody>
          <a:bodyPr wrap="square" rtlCol="0">
            <a:spAutoFit/>
          </a:bodyPr>
          <a:lstStyle/>
          <a:p>
            <a:r>
              <a:rPr lang="en-GB" sz="2200" b="1" dirty="0" smtClean="0"/>
              <a:t>Carbon Market Watch</a:t>
            </a:r>
            <a:r>
              <a:rPr lang="en-GB" sz="2200" dirty="0" smtClean="0"/>
              <a:t>: scrutinises carbon markets and advocates for fair and effective climate protection. </a:t>
            </a:r>
            <a:endParaRPr lang="en-GB" sz="2200" dirty="0"/>
          </a:p>
        </p:txBody>
      </p:sp>
      <p:sp>
        <p:nvSpPr>
          <p:cNvPr id="5" name="Rectangle 8"/>
          <p:cNvSpPr>
            <a:spLocks noChangeArrowheads="1"/>
          </p:cNvSpPr>
          <p:nvPr/>
        </p:nvSpPr>
        <p:spPr bwMode="auto">
          <a:xfrm>
            <a:off x="0" y="6551613"/>
            <a:ext cx="9144000" cy="306387"/>
          </a:xfrm>
          <a:prstGeom prst="rect">
            <a:avLst/>
          </a:prstGeom>
          <a:solidFill>
            <a:srgbClr val="92D050"/>
          </a:solidFill>
          <a:ln w="9525">
            <a:noFill/>
            <a:miter lim="800000"/>
            <a:headEnd/>
            <a:tailEnd/>
          </a:ln>
          <a:effectLst/>
        </p:spPr>
        <p:txBody>
          <a:bodyPr wrap="none" anchor="ctr"/>
          <a:lstStyle/>
          <a:p>
            <a:endParaRPr lang="en-GB"/>
          </a:p>
        </p:txBody>
      </p:sp>
      <p:pic>
        <p:nvPicPr>
          <p:cNvPr id="4100" name="Picture 4" descr="Our Network"/>
          <p:cNvPicPr>
            <a:picLocks noChangeAspect="1" noChangeArrowheads="1"/>
          </p:cNvPicPr>
          <p:nvPr/>
        </p:nvPicPr>
        <p:blipFill>
          <a:blip r:embed="rId3" cstate="print"/>
          <a:srcRect/>
          <a:stretch>
            <a:fillRect/>
          </a:stretch>
        </p:blipFill>
        <p:spPr bwMode="auto">
          <a:xfrm>
            <a:off x="755576" y="2492896"/>
            <a:ext cx="1000125" cy="1000125"/>
          </a:xfrm>
          <a:prstGeom prst="rect">
            <a:avLst/>
          </a:prstGeom>
          <a:noFill/>
        </p:spPr>
      </p:pic>
      <p:sp>
        <p:nvSpPr>
          <p:cNvPr id="7" name="TextBox 6"/>
          <p:cNvSpPr txBox="1"/>
          <p:nvPr/>
        </p:nvSpPr>
        <p:spPr>
          <a:xfrm>
            <a:off x="2339752" y="2564904"/>
            <a:ext cx="5544616" cy="1323439"/>
          </a:xfrm>
          <a:prstGeom prst="rect">
            <a:avLst/>
          </a:prstGeom>
          <a:noFill/>
        </p:spPr>
        <p:txBody>
          <a:bodyPr wrap="square" rtlCol="0">
            <a:spAutoFit/>
          </a:bodyPr>
          <a:lstStyle/>
          <a:p>
            <a:r>
              <a:rPr lang="en-GB" sz="2000" b="1" dirty="0" smtClean="0"/>
              <a:t>Network: </a:t>
            </a:r>
            <a:r>
              <a:rPr lang="en-GB" sz="2000" dirty="0" smtClean="0"/>
              <a:t>Connects </a:t>
            </a:r>
            <a:r>
              <a:rPr lang="en-GB" sz="2000" dirty="0" smtClean="0"/>
              <a:t>more than 800 NGOs and academics from the Global North and South to share information and concerns about carbon offset projects and policies.</a:t>
            </a:r>
            <a:endParaRPr lang="en-GB" sz="2000" b="1" dirty="0"/>
          </a:p>
        </p:txBody>
      </p:sp>
      <p:pic>
        <p:nvPicPr>
          <p:cNvPr id="4102" name="Picture 6" descr="People &amp; Forests"/>
          <p:cNvPicPr>
            <a:picLocks noChangeAspect="1" noChangeArrowheads="1"/>
          </p:cNvPicPr>
          <p:nvPr/>
        </p:nvPicPr>
        <p:blipFill>
          <a:blip r:embed="rId4" cstate="print"/>
          <a:srcRect/>
          <a:stretch>
            <a:fillRect/>
          </a:stretch>
        </p:blipFill>
        <p:spPr bwMode="auto">
          <a:xfrm>
            <a:off x="683568" y="3789040"/>
            <a:ext cx="1133475" cy="1057276"/>
          </a:xfrm>
          <a:prstGeom prst="rect">
            <a:avLst/>
          </a:prstGeom>
          <a:noFill/>
        </p:spPr>
      </p:pic>
      <p:sp>
        <p:nvSpPr>
          <p:cNvPr id="9" name="TextBox 8"/>
          <p:cNvSpPr txBox="1"/>
          <p:nvPr/>
        </p:nvSpPr>
        <p:spPr>
          <a:xfrm>
            <a:off x="2339752" y="3933056"/>
            <a:ext cx="5472608" cy="1323439"/>
          </a:xfrm>
          <a:prstGeom prst="rect">
            <a:avLst/>
          </a:prstGeom>
          <a:noFill/>
        </p:spPr>
        <p:txBody>
          <a:bodyPr wrap="square" rtlCol="0">
            <a:spAutoFit/>
          </a:bodyPr>
          <a:lstStyle/>
          <a:p>
            <a:r>
              <a:rPr lang="en-GB" sz="2000" b="1" dirty="0" smtClean="0"/>
              <a:t>People &amp; Forests: </a:t>
            </a:r>
            <a:r>
              <a:rPr lang="en-GB" sz="2000" dirty="0" smtClean="0"/>
              <a:t>active on issues related to forestry, especially where the rights of local communities and indigenous peoples are concerned.</a:t>
            </a:r>
            <a:endParaRPr lang="en-GB" sz="2000" dirty="0"/>
          </a:p>
        </p:txBody>
      </p:sp>
      <p:sp>
        <p:nvSpPr>
          <p:cNvPr id="10" name="TextBox 9"/>
          <p:cNvSpPr txBox="1"/>
          <p:nvPr/>
        </p:nvSpPr>
        <p:spPr>
          <a:xfrm>
            <a:off x="2354608" y="5229200"/>
            <a:ext cx="5544616" cy="1323439"/>
          </a:xfrm>
          <a:prstGeom prst="rect">
            <a:avLst/>
          </a:prstGeom>
          <a:noFill/>
        </p:spPr>
        <p:txBody>
          <a:bodyPr wrap="square" rtlCol="0">
            <a:spAutoFit/>
          </a:bodyPr>
          <a:lstStyle/>
          <a:p>
            <a:r>
              <a:rPr lang="en-GB" sz="2000" b="1" dirty="0" smtClean="0"/>
              <a:t>Capacity-building initiatives:</a:t>
            </a:r>
            <a:r>
              <a:rPr lang="en-GB" sz="2000" dirty="0" smtClean="0"/>
              <a:t> strengthening the voice of civil society in the Global South, with the aim of making local voices heard at the international policy level.</a:t>
            </a:r>
            <a:endParaRPr lang="en-GB" sz="2000" dirty="0"/>
          </a:p>
        </p:txBody>
      </p:sp>
      <p:pic>
        <p:nvPicPr>
          <p:cNvPr id="4104" name="Picture 8" descr="Capacity Building Workshop Logo - small2"/>
          <p:cNvPicPr>
            <a:picLocks noChangeAspect="1" noChangeArrowheads="1"/>
          </p:cNvPicPr>
          <p:nvPr/>
        </p:nvPicPr>
        <p:blipFill>
          <a:blip r:embed="rId5" cstate="print"/>
          <a:srcRect/>
          <a:stretch>
            <a:fillRect/>
          </a:stretch>
        </p:blipFill>
        <p:spPr bwMode="auto">
          <a:xfrm>
            <a:off x="755576" y="5229200"/>
            <a:ext cx="1038225" cy="1047751"/>
          </a:xfrm>
          <a:prstGeom prst="rect">
            <a:avLst/>
          </a:prstGeom>
          <a:noFill/>
        </p:spPr>
      </p:pic>
    </p:spTree>
    <p:extLst>
      <p:ext uri="{BB962C8B-B14F-4D97-AF65-F5344CB8AC3E}">
        <p14:creationId xmlns:p14="http://schemas.microsoft.com/office/powerpoint/2010/main" val="62154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een shape.jpg"/>
          <p:cNvPicPr>
            <a:picLocks noChangeAspect="1"/>
          </p:cNvPicPr>
          <p:nvPr/>
        </p:nvPicPr>
        <p:blipFill>
          <a:blip r:embed="rId3" cstate="print"/>
          <a:stretch>
            <a:fillRect/>
          </a:stretch>
        </p:blipFill>
        <p:spPr>
          <a:xfrm>
            <a:off x="0" y="6096000"/>
            <a:ext cx="8568906" cy="76200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844675"/>
            <a:ext cx="7488237"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250824" y="6398567"/>
            <a:ext cx="32410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1828800" algn="l"/>
              </a:tabLst>
            </a:pPr>
            <a:r>
              <a:rPr lang="de-DE" sz="1200" b="1" dirty="0" smtClean="0"/>
              <a:t>Source:</a:t>
            </a:r>
            <a:r>
              <a:rPr lang="de-DE" sz="1200" dirty="0" smtClean="0"/>
              <a:t> Based on German Environment Ministry and </a:t>
            </a:r>
            <a:r>
              <a:rPr lang="de-DE" sz="1200" dirty="0"/>
              <a:t>TU Berlin, 2008</a:t>
            </a:r>
          </a:p>
        </p:txBody>
      </p:sp>
      <p:sp>
        <p:nvSpPr>
          <p:cNvPr id="10245" name="Text Box 7"/>
          <p:cNvSpPr txBox="1">
            <a:spLocks noChangeArrowheads="1"/>
          </p:cNvSpPr>
          <p:nvPr/>
        </p:nvSpPr>
        <p:spPr bwMode="auto">
          <a:xfrm>
            <a:off x="4211638" y="4508500"/>
            <a:ext cx="2376487" cy="353943"/>
          </a:xfrm>
          <a:prstGeom prst="rect">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de-DE" sz="1700" b="1" dirty="0" smtClean="0"/>
              <a:t>MBM?</a:t>
            </a:r>
          </a:p>
        </p:txBody>
      </p:sp>
      <p:sp>
        <p:nvSpPr>
          <p:cNvPr id="10246" name="Text Box 8"/>
          <p:cNvSpPr txBox="1">
            <a:spLocks noChangeArrowheads="1"/>
          </p:cNvSpPr>
          <p:nvPr/>
        </p:nvSpPr>
        <p:spPr bwMode="auto">
          <a:xfrm>
            <a:off x="6732588" y="1484313"/>
            <a:ext cx="2411412" cy="45058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100000"/>
              </a:spcBef>
              <a:spcAft>
                <a:spcPct val="40000"/>
              </a:spcAft>
            </a:pPr>
            <a:r>
              <a:rPr lang="de-DE" sz="2400" b="1" u="sng" dirty="0" smtClean="0"/>
              <a:t>Assumptions:</a:t>
            </a:r>
            <a:r>
              <a:rPr lang="de-DE" sz="2400" b="1" u="sng" dirty="0"/>
              <a:t/>
            </a:r>
            <a:br>
              <a:rPr lang="de-DE" sz="2400" b="1" u="sng" dirty="0"/>
            </a:br>
            <a:r>
              <a:rPr lang="de-DE" sz="1800" b="1" dirty="0">
                <a:solidFill>
                  <a:srgbClr val="FF6600"/>
                </a:solidFill>
              </a:rPr>
              <a:t>4,25 </a:t>
            </a:r>
            <a:r>
              <a:rPr lang="de-DE" sz="1800" b="1" dirty="0" smtClean="0">
                <a:solidFill>
                  <a:srgbClr val="FF6600"/>
                </a:solidFill>
              </a:rPr>
              <a:t>% growth of  kilomters per passenger</a:t>
            </a:r>
            <a:endParaRPr lang="de-DE" sz="1800" b="1" dirty="0">
              <a:solidFill>
                <a:srgbClr val="FF6600"/>
              </a:solidFill>
            </a:endParaRPr>
          </a:p>
          <a:p>
            <a:pPr eaLnBrk="1" hangingPunct="1">
              <a:spcBef>
                <a:spcPct val="40000"/>
              </a:spcBef>
            </a:pPr>
            <a:r>
              <a:rPr lang="de-DE" sz="1800" b="1" dirty="0"/>
              <a:t>1,5 % </a:t>
            </a:r>
            <a:r>
              <a:rPr lang="de-DE" sz="1800" b="1" dirty="0" smtClean="0"/>
              <a:t>Improvement of aircraft efficiency</a:t>
            </a:r>
            <a:endParaRPr lang="de-DE" sz="1800" b="1" dirty="0"/>
          </a:p>
          <a:p>
            <a:pPr eaLnBrk="1" hangingPunct="1">
              <a:spcBef>
                <a:spcPct val="40000"/>
              </a:spcBef>
            </a:pPr>
            <a:r>
              <a:rPr lang="de-DE" sz="1800" b="1" dirty="0" smtClean="0">
                <a:solidFill>
                  <a:srgbClr val="00CC00"/>
                </a:solidFill>
              </a:rPr>
              <a:t>Influence of the ACARE goal to improve the efficiency by 50% in 2020</a:t>
            </a:r>
            <a:endParaRPr lang="de-DE" sz="1800" b="1" dirty="0">
              <a:solidFill>
                <a:srgbClr val="00CC00"/>
              </a:solidFill>
            </a:endParaRPr>
          </a:p>
          <a:p>
            <a:pPr eaLnBrk="1" hangingPunct="1">
              <a:spcBef>
                <a:spcPct val="40000"/>
              </a:spcBef>
            </a:pPr>
            <a:r>
              <a:rPr lang="de-DE" sz="1800" b="1" dirty="0" smtClean="0">
                <a:solidFill>
                  <a:srgbClr val="FF00FF"/>
                </a:solidFill>
              </a:rPr>
              <a:t>Airline industry goal to reduce 50% CO</a:t>
            </a:r>
            <a:r>
              <a:rPr lang="de-DE" sz="1800" b="1" baseline="-25000" dirty="0" smtClean="0">
                <a:solidFill>
                  <a:srgbClr val="FF00FF"/>
                </a:solidFill>
              </a:rPr>
              <a:t>2</a:t>
            </a:r>
            <a:r>
              <a:rPr lang="de-DE" sz="1800" b="1" dirty="0">
                <a:solidFill>
                  <a:srgbClr val="FF00FF"/>
                </a:solidFill>
              </a:rPr>
              <a:t> </a:t>
            </a:r>
            <a:r>
              <a:rPr lang="de-DE" sz="1800" b="1" dirty="0" smtClean="0">
                <a:solidFill>
                  <a:srgbClr val="FF00FF"/>
                </a:solidFill>
              </a:rPr>
              <a:t>Emissions by </a:t>
            </a:r>
            <a:r>
              <a:rPr lang="de-DE" sz="1800" b="1" dirty="0">
                <a:solidFill>
                  <a:srgbClr val="FF00FF"/>
                </a:solidFill>
              </a:rPr>
              <a:t>2050 </a:t>
            </a:r>
          </a:p>
        </p:txBody>
      </p:sp>
      <p:sp>
        <p:nvSpPr>
          <p:cNvPr id="10247" name="Freeform 9"/>
          <p:cNvSpPr>
            <a:spLocks/>
          </p:cNvSpPr>
          <p:nvPr/>
        </p:nvSpPr>
        <p:spPr bwMode="auto">
          <a:xfrm>
            <a:off x="6011863" y="3500438"/>
            <a:ext cx="288925" cy="168275"/>
          </a:xfrm>
          <a:custGeom>
            <a:avLst/>
            <a:gdLst>
              <a:gd name="T0" fmla="*/ 0 w 182"/>
              <a:gd name="T1" fmla="*/ 144463 h 106"/>
              <a:gd name="T2" fmla="*/ 144463 w 182"/>
              <a:gd name="T3" fmla="*/ 144463 h 106"/>
              <a:gd name="T4" fmla="*/ 288925 w 182"/>
              <a:gd name="T5" fmla="*/ 0 h 106"/>
              <a:gd name="T6" fmla="*/ 0 60000 65536"/>
              <a:gd name="T7" fmla="*/ 0 60000 65536"/>
              <a:gd name="T8" fmla="*/ 0 60000 65536"/>
            </a:gdLst>
            <a:ahLst/>
            <a:cxnLst>
              <a:cxn ang="T6">
                <a:pos x="T0" y="T1"/>
              </a:cxn>
              <a:cxn ang="T7">
                <a:pos x="T2" y="T3"/>
              </a:cxn>
              <a:cxn ang="T8">
                <a:pos x="T4" y="T5"/>
              </a:cxn>
            </a:cxnLst>
            <a:rect l="0" t="0" r="r" b="b"/>
            <a:pathLst>
              <a:path w="182" h="106">
                <a:moveTo>
                  <a:pt x="0" y="91"/>
                </a:moveTo>
                <a:cubicBezTo>
                  <a:pt x="30" y="98"/>
                  <a:pt x="61" y="106"/>
                  <a:pt x="91" y="91"/>
                </a:cubicBezTo>
                <a:cubicBezTo>
                  <a:pt x="121" y="76"/>
                  <a:pt x="151" y="38"/>
                  <a:pt x="182" y="0"/>
                </a:cubicBezTo>
              </a:path>
            </a:pathLst>
          </a:custGeom>
          <a:noFill/>
          <a:ln w="762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BE"/>
          </a:p>
        </p:txBody>
      </p:sp>
      <p:sp>
        <p:nvSpPr>
          <p:cNvPr id="10248" name="Freeform 10"/>
          <p:cNvSpPr>
            <a:spLocks/>
          </p:cNvSpPr>
          <p:nvPr/>
        </p:nvSpPr>
        <p:spPr bwMode="auto">
          <a:xfrm>
            <a:off x="3848100" y="3141663"/>
            <a:ext cx="2740025" cy="1179512"/>
          </a:xfrm>
          <a:custGeom>
            <a:avLst/>
            <a:gdLst>
              <a:gd name="T0" fmla="*/ 0 w 1726"/>
              <a:gd name="T1" fmla="*/ 1179512 h 743"/>
              <a:gd name="T2" fmla="*/ 74613 w 1726"/>
              <a:gd name="T3" fmla="*/ 1160462 h 743"/>
              <a:gd name="T4" fmla="*/ 93663 w 1726"/>
              <a:gd name="T5" fmla="*/ 1157287 h 743"/>
              <a:gd name="T6" fmla="*/ 508000 w 1726"/>
              <a:gd name="T7" fmla="*/ 1008062 h 743"/>
              <a:gd name="T8" fmla="*/ 939800 w 1726"/>
              <a:gd name="T9" fmla="*/ 863600 h 743"/>
              <a:gd name="T10" fmla="*/ 1371600 w 1726"/>
              <a:gd name="T11" fmla="*/ 719137 h 743"/>
              <a:gd name="T12" fmla="*/ 1587500 w 1726"/>
              <a:gd name="T13" fmla="*/ 647700 h 743"/>
              <a:gd name="T14" fmla="*/ 1876425 w 1726"/>
              <a:gd name="T15" fmla="*/ 574675 h 743"/>
              <a:gd name="T16" fmla="*/ 2163763 w 1726"/>
              <a:gd name="T17" fmla="*/ 503237 h 743"/>
              <a:gd name="T18" fmla="*/ 2452688 w 1726"/>
              <a:gd name="T19" fmla="*/ 358775 h 743"/>
              <a:gd name="T20" fmla="*/ 2595563 w 1726"/>
              <a:gd name="T21" fmla="*/ 215900 h 743"/>
              <a:gd name="T22" fmla="*/ 2740025 w 1726"/>
              <a:gd name="T23" fmla="*/ 0 h 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26" h="743">
                <a:moveTo>
                  <a:pt x="0" y="743"/>
                </a:moveTo>
                <a:cubicBezTo>
                  <a:pt x="32" y="730"/>
                  <a:pt x="13" y="736"/>
                  <a:pt x="47" y="731"/>
                </a:cubicBezTo>
                <a:cubicBezTo>
                  <a:pt x="51" y="730"/>
                  <a:pt x="59" y="729"/>
                  <a:pt x="59" y="729"/>
                </a:cubicBezTo>
                <a:lnTo>
                  <a:pt x="320" y="635"/>
                </a:lnTo>
                <a:lnTo>
                  <a:pt x="592" y="544"/>
                </a:lnTo>
                <a:lnTo>
                  <a:pt x="864" y="453"/>
                </a:lnTo>
                <a:lnTo>
                  <a:pt x="1000" y="408"/>
                </a:lnTo>
                <a:lnTo>
                  <a:pt x="1182" y="362"/>
                </a:lnTo>
                <a:lnTo>
                  <a:pt x="1363" y="317"/>
                </a:lnTo>
                <a:lnTo>
                  <a:pt x="1545" y="226"/>
                </a:lnTo>
                <a:lnTo>
                  <a:pt x="1635" y="136"/>
                </a:lnTo>
                <a:lnTo>
                  <a:pt x="1726" y="0"/>
                </a:lnTo>
              </a:path>
            </a:pathLst>
          </a:custGeom>
          <a:noFill/>
          <a:ln w="508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BE"/>
          </a:p>
        </p:txBody>
      </p:sp>
      <p:sp>
        <p:nvSpPr>
          <p:cNvPr id="10249" name="Freeform 11"/>
          <p:cNvSpPr>
            <a:spLocks noEditPoints="1"/>
          </p:cNvSpPr>
          <p:nvPr/>
        </p:nvSpPr>
        <p:spPr bwMode="auto">
          <a:xfrm>
            <a:off x="2484438" y="3141663"/>
            <a:ext cx="4175125" cy="1871662"/>
          </a:xfrm>
          <a:custGeom>
            <a:avLst/>
            <a:gdLst>
              <a:gd name="T0" fmla="*/ 4106 w 4067"/>
              <a:gd name="T1" fmla="*/ 1871662 h 1136"/>
              <a:gd name="T2" fmla="*/ 149882 w 4067"/>
              <a:gd name="T3" fmla="*/ 1789283 h 1136"/>
              <a:gd name="T4" fmla="*/ 95472 w 4067"/>
              <a:gd name="T5" fmla="*/ 1810701 h 1136"/>
              <a:gd name="T6" fmla="*/ 194025 w 4067"/>
              <a:gd name="T7" fmla="*/ 1794225 h 1136"/>
              <a:gd name="T8" fmla="*/ 339800 w 4067"/>
              <a:gd name="T9" fmla="*/ 1710198 h 1136"/>
              <a:gd name="T10" fmla="*/ 285391 w 4067"/>
              <a:gd name="T11" fmla="*/ 1733264 h 1136"/>
              <a:gd name="T12" fmla="*/ 438352 w 4067"/>
              <a:gd name="T13" fmla="*/ 1692075 h 1136"/>
              <a:gd name="T14" fmla="*/ 475309 w 4067"/>
              <a:gd name="T15" fmla="*/ 1654180 h 1136"/>
              <a:gd name="T16" fmla="*/ 502001 w 4067"/>
              <a:gd name="T17" fmla="*/ 1665713 h 1136"/>
              <a:gd name="T18" fmla="*/ 624164 w 4067"/>
              <a:gd name="T19" fmla="*/ 1591572 h 1136"/>
              <a:gd name="T20" fmla="*/ 665228 w 4067"/>
              <a:gd name="T21" fmla="*/ 1575096 h 1136"/>
              <a:gd name="T22" fmla="*/ 704238 w 4067"/>
              <a:gd name="T23" fmla="*/ 1581686 h 1136"/>
              <a:gd name="T24" fmla="*/ 770966 w 4067"/>
              <a:gd name="T25" fmla="*/ 1530611 h 1136"/>
              <a:gd name="T26" fmla="*/ 763780 w 4067"/>
              <a:gd name="T27" fmla="*/ 1556972 h 1136"/>
              <a:gd name="T28" fmla="*/ 912635 w 4067"/>
              <a:gd name="T29" fmla="*/ 1494364 h 1136"/>
              <a:gd name="T30" fmla="*/ 993735 w 4067"/>
              <a:gd name="T31" fmla="*/ 1436698 h 1136"/>
              <a:gd name="T32" fmla="*/ 953698 w 4067"/>
              <a:gd name="T33" fmla="*/ 1476240 h 1136"/>
              <a:gd name="T34" fmla="*/ 1098447 w 4067"/>
              <a:gd name="T35" fmla="*/ 1392213 h 1136"/>
              <a:gd name="T36" fmla="*/ 1045064 w 4067"/>
              <a:gd name="T37" fmla="*/ 1415280 h 1136"/>
              <a:gd name="T38" fmla="*/ 1196999 w 4067"/>
              <a:gd name="T39" fmla="*/ 1372442 h 1136"/>
              <a:gd name="T40" fmla="*/ 1233956 w 4067"/>
              <a:gd name="T41" fmla="*/ 1334548 h 1136"/>
              <a:gd name="T42" fmla="*/ 1239089 w 4067"/>
              <a:gd name="T43" fmla="*/ 1355966 h 1136"/>
              <a:gd name="T44" fmla="*/ 1383838 w 4067"/>
              <a:gd name="T45" fmla="*/ 1270292 h 1136"/>
              <a:gd name="T46" fmla="*/ 1423875 w 4067"/>
              <a:gd name="T47" fmla="*/ 1253816 h 1136"/>
              <a:gd name="T48" fmla="*/ 1423875 w 4067"/>
              <a:gd name="T49" fmla="*/ 1253816 h 1136"/>
              <a:gd name="T50" fmla="*/ 1522427 w 4067"/>
              <a:gd name="T51" fmla="*/ 1235692 h 1136"/>
              <a:gd name="T52" fmla="*/ 1671282 w 4067"/>
              <a:gd name="T53" fmla="*/ 1171436 h 1136"/>
              <a:gd name="T54" fmla="*/ 1762648 w 4067"/>
              <a:gd name="T55" fmla="*/ 1108828 h 1136"/>
              <a:gd name="T56" fmla="*/ 1802685 w 4067"/>
              <a:gd name="T57" fmla="*/ 1092352 h 1136"/>
              <a:gd name="T58" fmla="*/ 1802685 w 4067"/>
              <a:gd name="T59" fmla="*/ 1092352 h 1136"/>
              <a:gd name="T60" fmla="*/ 1901237 w 4067"/>
              <a:gd name="T61" fmla="*/ 1072581 h 1136"/>
              <a:gd name="T62" fmla="*/ 2050092 w 4067"/>
              <a:gd name="T63" fmla="*/ 1008325 h 1136"/>
              <a:gd name="T64" fmla="*/ 2141458 w 4067"/>
              <a:gd name="T65" fmla="*/ 944069 h 1136"/>
              <a:gd name="T66" fmla="*/ 2181495 w 4067"/>
              <a:gd name="T67" fmla="*/ 927593 h 1136"/>
              <a:gd name="T68" fmla="*/ 2181495 w 4067"/>
              <a:gd name="T69" fmla="*/ 927593 h 1136"/>
              <a:gd name="T70" fmla="*/ 2280047 w 4067"/>
              <a:gd name="T71" fmla="*/ 907822 h 1136"/>
              <a:gd name="T72" fmla="*/ 2428902 w 4067"/>
              <a:gd name="T73" fmla="*/ 840271 h 1136"/>
              <a:gd name="T74" fmla="*/ 2519242 w 4067"/>
              <a:gd name="T75" fmla="*/ 776015 h 1136"/>
              <a:gd name="T76" fmla="*/ 2560305 w 4067"/>
              <a:gd name="T77" fmla="*/ 757891 h 1136"/>
              <a:gd name="T78" fmla="*/ 2560305 w 4067"/>
              <a:gd name="T79" fmla="*/ 757891 h 1136"/>
              <a:gd name="T80" fmla="*/ 2657831 w 4067"/>
              <a:gd name="T81" fmla="*/ 738120 h 1136"/>
              <a:gd name="T82" fmla="*/ 2806686 w 4067"/>
              <a:gd name="T83" fmla="*/ 668921 h 1136"/>
              <a:gd name="T84" fmla="*/ 2897026 w 4067"/>
              <a:gd name="T85" fmla="*/ 604665 h 1136"/>
              <a:gd name="T86" fmla="*/ 2937062 w 4067"/>
              <a:gd name="T87" fmla="*/ 584894 h 1136"/>
              <a:gd name="T88" fmla="*/ 2937062 w 4067"/>
              <a:gd name="T89" fmla="*/ 584894 h 1136"/>
              <a:gd name="T90" fmla="*/ 3035615 w 4067"/>
              <a:gd name="T91" fmla="*/ 563476 h 1136"/>
              <a:gd name="T92" fmla="*/ 3179337 w 4067"/>
              <a:gd name="T93" fmla="*/ 472858 h 1136"/>
              <a:gd name="T94" fmla="*/ 3124928 w 4067"/>
              <a:gd name="T95" fmla="*/ 497572 h 1136"/>
              <a:gd name="T96" fmla="*/ 3223480 w 4067"/>
              <a:gd name="T97" fmla="*/ 474506 h 1136"/>
              <a:gd name="T98" fmla="*/ 3367202 w 4067"/>
              <a:gd name="T99" fmla="*/ 383888 h 1136"/>
              <a:gd name="T100" fmla="*/ 3313819 w 4067"/>
              <a:gd name="T101" fmla="*/ 408602 h 1136"/>
              <a:gd name="T102" fmla="*/ 3411345 w 4067"/>
              <a:gd name="T103" fmla="*/ 385536 h 1136"/>
              <a:gd name="T104" fmla="*/ 3556094 w 4067"/>
              <a:gd name="T105" fmla="*/ 293271 h 1136"/>
              <a:gd name="T106" fmla="*/ 3501685 w 4067"/>
              <a:gd name="T107" fmla="*/ 319632 h 1136"/>
              <a:gd name="T108" fmla="*/ 3600237 w 4067"/>
              <a:gd name="T109" fmla="*/ 296566 h 1136"/>
              <a:gd name="T110" fmla="*/ 3748065 w 4067"/>
              <a:gd name="T111" fmla="*/ 225720 h 1136"/>
              <a:gd name="T112" fmla="*/ 3837378 w 4067"/>
              <a:gd name="T113" fmla="*/ 159816 h 1136"/>
              <a:gd name="T114" fmla="*/ 3878442 w 4067"/>
              <a:gd name="T115" fmla="*/ 140045 h 1136"/>
              <a:gd name="T116" fmla="*/ 3878442 w 4067"/>
              <a:gd name="T117" fmla="*/ 140045 h 1136"/>
              <a:gd name="T118" fmla="*/ 3975967 w 4067"/>
              <a:gd name="T119" fmla="*/ 116979 h 1136"/>
              <a:gd name="T120" fmla="*/ 4123796 w 4067"/>
              <a:gd name="T121" fmla="*/ 46133 h 1136"/>
              <a:gd name="T122" fmla="*/ 4171019 w 4067"/>
              <a:gd name="T123" fmla="*/ 0 h 1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67" h="1136">
                <a:moveTo>
                  <a:pt x="0" y="1123"/>
                </a:moveTo>
                <a:lnTo>
                  <a:pt x="53" y="1109"/>
                </a:lnTo>
                <a:lnTo>
                  <a:pt x="56" y="1123"/>
                </a:lnTo>
                <a:lnTo>
                  <a:pt x="4" y="1136"/>
                </a:lnTo>
                <a:lnTo>
                  <a:pt x="0" y="1123"/>
                </a:lnTo>
                <a:close/>
                <a:moveTo>
                  <a:pt x="93" y="1099"/>
                </a:moveTo>
                <a:lnTo>
                  <a:pt x="119" y="1093"/>
                </a:lnTo>
                <a:lnTo>
                  <a:pt x="146" y="1086"/>
                </a:lnTo>
                <a:lnTo>
                  <a:pt x="149" y="1099"/>
                </a:lnTo>
                <a:lnTo>
                  <a:pt x="122" y="1106"/>
                </a:lnTo>
                <a:lnTo>
                  <a:pt x="96" y="1112"/>
                </a:lnTo>
                <a:lnTo>
                  <a:pt x="93" y="1099"/>
                </a:lnTo>
                <a:close/>
                <a:moveTo>
                  <a:pt x="185" y="1075"/>
                </a:moveTo>
                <a:lnTo>
                  <a:pt x="238" y="1062"/>
                </a:lnTo>
                <a:lnTo>
                  <a:pt x="242" y="1075"/>
                </a:lnTo>
                <a:lnTo>
                  <a:pt x="189" y="1089"/>
                </a:lnTo>
                <a:lnTo>
                  <a:pt x="185" y="1075"/>
                </a:lnTo>
                <a:close/>
                <a:moveTo>
                  <a:pt x="278" y="1052"/>
                </a:moveTo>
                <a:lnTo>
                  <a:pt x="299" y="1046"/>
                </a:lnTo>
                <a:lnTo>
                  <a:pt x="331" y="1038"/>
                </a:lnTo>
                <a:lnTo>
                  <a:pt x="334" y="1051"/>
                </a:lnTo>
                <a:lnTo>
                  <a:pt x="303" y="1059"/>
                </a:lnTo>
                <a:lnTo>
                  <a:pt x="281" y="1065"/>
                </a:lnTo>
                <a:lnTo>
                  <a:pt x="278" y="1052"/>
                </a:lnTo>
                <a:close/>
                <a:moveTo>
                  <a:pt x="370" y="1028"/>
                </a:moveTo>
                <a:lnTo>
                  <a:pt x="423" y="1014"/>
                </a:lnTo>
                <a:lnTo>
                  <a:pt x="427" y="1027"/>
                </a:lnTo>
                <a:lnTo>
                  <a:pt x="426" y="1027"/>
                </a:lnTo>
                <a:lnTo>
                  <a:pt x="374" y="1041"/>
                </a:lnTo>
                <a:lnTo>
                  <a:pt x="370" y="1028"/>
                </a:lnTo>
                <a:close/>
                <a:moveTo>
                  <a:pt x="463" y="1004"/>
                </a:moveTo>
                <a:lnTo>
                  <a:pt x="486" y="998"/>
                </a:lnTo>
                <a:lnTo>
                  <a:pt x="516" y="990"/>
                </a:lnTo>
                <a:lnTo>
                  <a:pt x="519" y="1003"/>
                </a:lnTo>
                <a:lnTo>
                  <a:pt x="489" y="1011"/>
                </a:lnTo>
                <a:lnTo>
                  <a:pt x="466" y="1017"/>
                </a:lnTo>
                <a:lnTo>
                  <a:pt x="463" y="1004"/>
                </a:lnTo>
                <a:close/>
                <a:moveTo>
                  <a:pt x="555" y="980"/>
                </a:moveTo>
                <a:lnTo>
                  <a:pt x="608" y="966"/>
                </a:lnTo>
                <a:lnTo>
                  <a:pt x="612" y="979"/>
                </a:lnTo>
                <a:lnTo>
                  <a:pt x="559" y="993"/>
                </a:lnTo>
                <a:lnTo>
                  <a:pt x="555" y="980"/>
                </a:lnTo>
                <a:close/>
                <a:moveTo>
                  <a:pt x="648" y="956"/>
                </a:moveTo>
                <a:lnTo>
                  <a:pt x="683" y="947"/>
                </a:lnTo>
                <a:lnTo>
                  <a:pt x="701" y="942"/>
                </a:lnTo>
                <a:lnTo>
                  <a:pt x="704" y="955"/>
                </a:lnTo>
                <a:lnTo>
                  <a:pt x="686" y="960"/>
                </a:lnTo>
                <a:lnTo>
                  <a:pt x="651" y="969"/>
                </a:lnTo>
                <a:lnTo>
                  <a:pt x="648" y="956"/>
                </a:lnTo>
                <a:close/>
                <a:moveTo>
                  <a:pt x="740" y="932"/>
                </a:moveTo>
                <a:lnTo>
                  <a:pt x="751" y="929"/>
                </a:lnTo>
                <a:lnTo>
                  <a:pt x="793" y="918"/>
                </a:lnTo>
                <a:lnTo>
                  <a:pt x="797" y="931"/>
                </a:lnTo>
                <a:lnTo>
                  <a:pt x="755" y="942"/>
                </a:lnTo>
                <a:lnTo>
                  <a:pt x="744" y="945"/>
                </a:lnTo>
                <a:lnTo>
                  <a:pt x="740" y="932"/>
                </a:lnTo>
                <a:close/>
                <a:moveTo>
                  <a:pt x="833" y="907"/>
                </a:moveTo>
                <a:lnTo>
                  <a:pt x="886" y="893"/>
                </a:lnTo>
                <a:lnTo>
                  <a:pt x="889" y="907"/>
                </a:lnTo>
                <a:lnTo>
                  <a:pt x="836" y="921"/>
                </a:lnTo>
                <a:lnTo>
                  <a:pt x="833" y="907"/>
                </a:lnTo>
                <a:close/>
                <a:moveTo>
                  <a:pt x="925" y="883"/>
                </a:moveTo>
                <a:lnTo>
                  <a:pt x="968" y="872"/>
                </a:lnTo>
                <a:lnTo>
                  <a:pt x="978" y="869"/>
                </a:lnTo>
                <a:lnTo>
                  <a:pt x="981" y="882"/>
                </a:lnTo>
                <a:lnTo>
                  <a:pt x="972" y="885"/>
                </a:lnTo>
                <a:lnTo>
                  <a:pt x="929" y="896"/>
                </a:lnTo>
                <a:lnTo>
                  <a:pt x="925" y="883"/>
                </a:lnTo>
                <a:close/>
                <a:moveTo>
                  <a:pt x="1018" y="859"/>
                </a:moveTo>
                <a:lnTo>
                  <a:pt x="1044" y="852"/>
                </a:lnTo>
                <a:lnTo>
                  <a:pt x="1070" y="845"/>
                </a:lnTo>
                <a:lnTo>
                  <a:pt x="1074" y="858"/>
                </a:lnTo>
                <a:lnTo>
                  <a:pt x="1048" y="865"/>
                </a:lnTo>
                <a:lnTo>
                  <a:pt x="1021" y="872"/>
                </a:lnTo>
                <a:lnTo>
                  <a:pt x="1018" y="859"/>
                </a:lnTo>
                <a:close/>
                <a:moveTo>
                  <a:pt x="1110" y="834"/>
                </a:moveTo>
                <a:lnTo>
                  <a:pt x="1123" y="831"/>
                </a:lnTo>
                <a:lnTo>
                  <a:pt x="1163" y="820"/>
                </a:lnTo>
                <a:lnTo>
                  <a:pt x="1166" y="833"/>
                </a:lnTo>
                <a:lnTo>
                  <a:pt x="1127" y="844"/>
                </a:lnTo>
                <a:lnTo>
                  <a:pt x="1113" y="848"/>
                </a:lnTo>
                <a:lnTo>
                  <a:pt x="1110" y="834"/>
                </a:lnTo>
                <a:close/>
                <a:moveTo>
                  <a:pt x="1202" y="810"/>
                </a:moveTo>
                <a:lnTo>
                  <a:pt x="1204" y="810"/>
                </a:lnTo>
                <a:lnTo>
                  <a:pt x="1255" y="796"/>
                </a:lnTo>
                <a:lnTo>
                  <a:pt x="1259" y="809"/>
                </a:lnTo>
                <a:lnTo>
                  <a:pt x="1207" y="823"/>
                </a:lnTo>
                <a:lnTo>
                  <a:pt x="1206" y="823"/>
                </a:lnTo>
                <a:lnTo>
                  <a:pt x="1202" y="810"/>
                </a:lnTo>
                <a:close/>
                <a:moveTo>
                  <a:pt x="1295" y="786"/>
                </a:moveTo>
                <a:lnTo>
                  <a:pt x="1348" y="771"/>
                </a:lnTo>
                <a:lnTo>
                  <a:pt x="1351" y="785"/>
                </a:lnTo>
                <a:lnTo>
                  <a:pt x="1298" y="799"/>
                </a:lnTo>
                <a:lnTo>
                  <a:pt x="1295" y="786"/>
                </a:lnTo>
                <a:close/>
                <a:moveTo>
                  <a:pt x="1387" y="761"/>
                </a:moveTo>
                <a:lnTo>
                  <a:pt x="1440" y="747"/>
                </a:lnTo>
                <a:lnTo>
                  <a:pt x="1443" y="760"/>
                </a:lnTo>
                <a:lnTo>
                  <a:pt x="1391" y="774"/>
                </a:lnTo>
                <a:lnTo>
                  <a:pt x="1387" y="761"/>
                </a:lnTo>
                <a:close/>
                <a:moveTo>
                  <a:pt x="1479" y="736"/>
                </a:moveTo>
                <a:lnTo>
                  <a:pt x="1532" y="723"/>
                </a:lnTo>
                <a:lnTo>
                  <a:pt x="1536" y="736"/>
                </a:lnTo>
                <a:lnTo>
                  <a:pt x="1483" y="750"/>
                </a:lnTo>
                <a:lnTo>
                  <a:pt x="1479" y="736"/>
                </a:lnTo>
                <a:close/>
                <a:moveTo>
                  <a:pt x="1572" y="712"/>
                </a:moveTo>
                <a:lnTo>
                  <a:pt x="1625" y="698"/>
                </a:lnTo>
                <a:lnTo>
                  <a:pt x="1628" y="711"/>
                </a:lnTo>
                <a:lnTo>
                  <a:pt x="1575" y="725"/>
                </a:lnTo>
                <a:lnTo>
                  <a:pt x="1572" y="712"/>
                </a:lnTo>
                <a:close/>
                <a:moveTo>
                  <a:pt x="1664" y="687"/>
                </a:moveTo>
                <a:lnTo>
                  <a:pt x="1717" y="673"/>
                </a:lnTo>
                <a:lnTo>
                  <a:pt x="1720" y="686"/>
                </a:lnTo>
                <a:lnTo>
                  <a:pt x="1668" y="701"/>
                </a:lnTo>
                <a:lnTo>
                  <a:pt x="1664" y="687"/>
                </a:lnTo>
                <a:close/>
                <a:moveTo>
                  <a:pt x="1756" y="663"/>
                </a:moveTo>
                <a:lnTo>
                  <a:pt x="1809" y="648"/>
                </a:lnTo>
                <a:lnTo>
                  <a:pt x="1813" y="662"/>
                </a:lnTo>
                <a:lnTo>
                  <a:pt x="1760" y="676"/>
                </a:lnTo>
                <a:lnTo>
                  <a:pt x="1756" y="663"/>
                </a:lnTo>
                <a:close/>
                <a:moveTo>
                  <a:pt x="1849" y="638"/>
                </a:moveTo>
                <a:lnTo>
                  <a:pt x="1901" y="624"/>
                </a:lnTo>
                <a:lnTo>
                  <a:pt x="1905" y="637"/>
                </a:lnTo>
                <a:lnTo>
                  <a:pt x="1852" y="651"/>
                </a:lnTo>
                <a:lnTo>
                  <a:pt x="1849" y="638"/>
                </a:lnTo>
                <a:close/>
                <a:moveTo>
                  <a:pt x="1941" y="613"/>
                </a:moveTo>
                <a:lnTo>
                  <a:pt x="1994" y="599"/>
                </a:lnTo>
                <a:lnTo>
                  <a:pt x="1997" y="612"/>
                </a:lnTo>
                <a:lnTo>
                  <a:pt x="1944" y="626"/>
                </a:lnTo>
                <a:lnTo>
                  <a:pt x="1941" y="613"/>
                </a:lnTo>
                <a:close/>
                <a:moveTo>
                  <a:pt x="2033" y="588"/>
                </a:moveTo>
                <a:lnTo>
                  <a:pt x="2086" y="573"/>
                </a:lnTo>
                <a:lnTo>
                  <a:pt x="2089" y="587"/>
                </a:lnTo>
                <a:lnTo>
                  <a:pt x="2037" y="601"/>
                </a:lnTo>
                <a:lnTo>
                  <a:pt x="2033" y="588"/>
                </a:lnTo>
                <a:close/>
                <a:moveTo>
                  <a:pt x="2125" y="563"/>
                </a:moveTo>
                <a:lnTo>
                  <a:pt x="2178" y="548"/>
                </a:lnTo>
                <a:lnTo>
                  <a:pt x="2182" y="561"/>
                </a:lnTo>
                <a:lnTo>
                  <a:pt x="2129" y="576"/>
                </a:lnTo>
                <a:lnTo>
                  <a:pt x="2125" y="563"/>
                </a:lnTo>
                <a:close/>
                <a:moveTo>
                  <a:pt x="2217" y="537"/>
                </a:moveTo>
                <a:lnTo>
                  <a:pt x="2270" y="523"/>
                </a:lnTo>
                <a:lnTo>
                  <a:pt x="2274" y="536"/>
                </a:lnTo>
                <a:lnTo>
                  <a:pt x="2221" y="551"/>
                </a:lnTo>
                <a:lnTo>
                  <a:pt x="2217" y="537"/>
                </a:lnTo>
                <a:close/>
                <a:moveTo>
                  <a:pt x="2310" y="512"/>
                </a:moveTo>
                <a:lnTo>
                  <a:pt x="2362" y="497"/>
                </a:lnTo>
                <a:lnTo>
                  <a:pt x="2366" y="510"/>
                </a:lnTo>
                <a:lnTo>
                  <a:pt x="2313" y="525"/>
                </a:lnTo>
                <a:lnTo>
                  <a:pt x="2310" y="512"/>
                </a:lnTo>
                <a:close/>
                <a:moveTo>
                  <a:pt x="2402" y="486"/>
                </a:moveTo>
                <a:lnTo>
                  <a:pt x="2454" y="471"/>
                </a:lnTo>
                <a:lnTo>
                  <a:pt x="2458" y="485"/>
                </a:lnTo>
                <a:lnTo>
                  <a:pt x="2405" y="499"/>
                </a:lnTo>
                <a:lnTo>
                  <a:pt x="2402" y="486"/>
                </a:lnTo>
                <a:close/>
                <a:moveTo>
                  <a:pt x="2494" y="460"/>
                </a:moveTo>
                <a:lnTo>
                  <a:pt x="2546" y="446"/>
                </a:lnTo>
                <a:lnTo>
                  <a:pt x="2550" y="459"/>
                </a:lnTo>
                <a:lnTo>
                  <a:pt x="2497" y="474"/>
                </a:lnTo>
                <a:lnTo>
                  <a:pt x="2494" y="460"/>
                </a:lnTo>
                <a:close/>
                <a:moveTo>
                  <a:pt x="2586" y="434"/>
                </a:moveTo>
                <a:lnTo>
                  <a:pt x="2638" y="419"/>
                </a:lnTo>
                <a:lnTo>
                  <a:pt x="2642" y="433"/>
                </a:lnTo>
                <a:lnTo>
                  <a:pt x="2589" y="448"/>
                </a:lnTo>
                <a:lnTo>
                  <a:pt x="2586" y="434"/>
                </a:lnTo>
                <a:close/>
                <a:moveTo>
                  <a:pt x="2678" y="408"/>
                </a:moveTo>
                <a:lnTo>
                  <a:pt x="2730" y="393"/>
                </a:lnTo>
                <a:lnTo>
                  <a:pt x="2734" y="406"/>
                </a:lnTo>
                <a:lnTo>
                  <a:pt x="2681" y="421"/>
                </a:lnTo>
                <a:lnTo>
                  <a:pt x="2678" y="408"/>
                </a:lnTo>
                <a:close/>
                <a:moveTo>
                  <a:pt x="2769" y="382"/>
                </a:moveTo>
                <a:lnTo>
                  <a:pt x="2822" y="367"/>
                </a:lnTo>
                <a:lnTo>
                  <a:pt x="2826" y="380"/>
                </a:lnTo>
                <a:lnTo>
                  <a:pt x="2773" y="395"/>
                </a:lnTo>
                <a:lnTo>
                  <a:pt x="2769" y="382"/>
                </a:lnTo>
                <a:close/>
                <a:moveTo>
                  <a:pt x="2861" y="355"/>
                </a:moveTo>
                <a:lnTo>
                  <a:pt x="2913" y="340"/>
                </a:lnTo>
                <a:lnTo>
                  <a:pt x="2917" y="353"/>
                </a:lnTo>
                <a:lnTo>
                  <a:pt x="2865" y="368"/>
                </a:lnTo>
                <a:lnTo>
                  <a:pt x="2861" y="355"/>
                </a:lnTo>
                <a:close/>
                <a:moveTo>
                  <a:pt x="2953" y="329"/>
                </a:moveTo>
                <a:lnTo>
                  <a:pt x="3005" y="313"/>
                </a:lnTo>
                <a:lnTo>
                  <a:pt x="3009" y="327"/>
                </a:lnTo>
                <a:lnTo>
                  <a:pt x="2957" y="342"/>
                </a:lnTo>
                <a:lnTo>
                  <a:pt x="2953" y="329"/>
                </a:lnTo>
                <a:close/>
                <a:moveTo>
                  <a:pt x="3044" y="302"/>
                </a:moveTo>
                <a:lnTo>
                  <a:pt x="3057" y="298"/>
                </a:lnTo>
                <a:lnTo>
                  <a:pt x="3097" y="287"/>
                </a:lnTo>
                <a:lnTo>
                  <a:pt x="3101" y="300"/>
                </a:lnTo>
                <a:lnTo>
                  <a:pt x="3061" y="311"/>
                </a:lnTo>
                <a:lnTo>
                  <a:pt x="3048" y="315"/>
                </a:lnTo>
                <a:lnTo>
                  <a:pt x="3044" y="302"/>
                </a:lnTo>
                <a:close/>
                <a:moveTo>
                  <a:pt x="3136" y="275"/>
                </a:moveTo>
                <a:lnTo>
                  <a:pt x="3189" y="260"/>
                </a:lnTo>
                <a:lnTo>
                  <a:pt x="3193" y="273"/>
                </a:lnTo>
                <a:lnTo>
                  <a:pt x="3140" y="288"/>
                </a:lnTo>
                <a:lnTo>
                  <a:pt x="3136" y="275"/>
                </a:lnTo>
                <a:close/>
                <a:moveTo>
                  <a:pt x="3228" y="248"/>
                </a:moveTo>
                <a:lnTo>
                  <a:pt x="3256" y="240"/>
                </a:lnTo>
                <a:lnTo>
                  <a:pt x="3280" y="233"/>
                </a:lnTo>
                <a:lnTo>
                  <a:pt x="3284" y="246"/>
                </a:lnTo>
                <a:lnTo>
                  <a:pt x="3259" y="253"/>
                </a:lnTo>
                <a:lnTo>
                  <a:pt x="3232" y="261"/>
                </a:lnTo>
                <a:lnTo>
                  <a:pt x="3228" y="248"/>
                </a:lnTo>
                <a:close/>
                <a:moveTo>
                  <a:pt x="3320" y="221"/>
                </a:moveTo>
                <a:lnTo>
                  <a:pt x="3372" y="206"/>
                </a:lnTo>
                <a:lnTo>
                  <a:pt x="3376" y="219"/>
                </a:lnTo>
                <a:lnTo>
                  <a:pt x="3323" y="234"/>
                </a:lnTo>
                <a:lnTo>
                  <a:pt x="3320" y="221"/>
                </a:lnTo>
                <a:close/>
                <a:moveTo>
                  <a:pt x="3411" y="194"/>
                </a:moveTo>
                <a:lnTo>
                  <a:pt x="3456" y="181"/>
                </a:lnTo>
                <a:lnTo>
                  <a:pt x="3464" y="178"/>
                </a:lnTo>
                <a:lnTo>
                  <a:pt x="3468" y="192"/>
                </a:lnTo>
                <a:lnTo>
                  <a:pt x="3460" y="194"/>
                </a:lnTo>
                <a:lnTo>
                  <a:pt x="3415" y="207"/>
                </a:lnTo>
                <a:lnTo>
                  <a:pt x="3411" y="194"/>
                </a:lnTo>
                <a:close/>
                <a:moveTo>
                  <a:pt x="3503" y="167"/>
                </a:moveTo>
                <a:lnTo>
                  <a:pt x="3555" y="151"/>
                </a:lnTo>
                <a:lnTo>
                  <a:pt x="3559" y="164"/>
                </a:lnTo>
                <a:lnTo>
                  <a:pt x="3507" y="180"/>
                </a:lnTo>
                <a:lnTo>
                  <a:pt x="3503" y="167"/>
                </a:lnTo>
                <a:close/>
                <a:moveTo>
                  <a:pt x="3594" y="140"/>
                </a:moveTo>
                <a:lnTo>
                  <a:pt x="3647" y="124"/>
                </a:lnTo>
                <a:lnTo>
                  <a:pt x="3651" y="137"/>
                </a:lnTo>
                <a:lnTo>
                  <a:pt x="3598" y="153"/>
                </a:lnTo>
                <a:lnTo>
                  <a:pt x="3594" y="140"/>
                </a:lnTo>
                <a:close/>
                <a:moveTo>
                  <a:pt x="3686" y="113"/>
                </a:moveTo>
                <a:lnTo>
                  <a:pt x="3738" y="97"/>
                </a:lnTo>
                <a:lnTo>
                  <a:pt x="3742" y="110"/>
                </a:lnTo>
                <a:lnTo>
                  <a:pt x="3690" y="126"/>
                </a:lnTo>
                <a:lnTo>
                  <a:pt x="3686" y="113"/>
                </a:lnTo>
                <a:close/>
                <a:moveTo>
                  <a:pt x="3778" y="85"/>
                </a:moveTo>
                <a:lnTo>
                  <a:pt x="3830" y="70"/>
                </a:lnTo>
                <a:lnTo>
                  <a:pt x="3834" y="83"/>
                </a:lnTo>
                <a:lnTo>
                  <a:pt x="3781" y="98"/>
                </a:lnTo>
                <a:lnTo>
                  <a:pt x="3778" y="85"/>
                </a:lnTo>
                <a:close/>
                <a:moveTo>
                  <a:pt x="3869" y="58"/>
                </a:moveTo>
                <a:lnTo>
                  <a:pt x="3922" y="42"/>
                </a:lnTo>
                <a:lnTo>
                  <a:pt x="3925" y="55"/>
                </a:lnTo>
                <a:lnTo>
                  <a:pt x="3873" y="71"/>
                </a:lnTo>
                <a:lnTo>
                  <a:pt x="3869" y="58"/>
                </a:lnTo>
                <a:close/>
                <a:moveTo>
                  <a:pt x="3961" y="31"/>
                </a:moveTo>
                <a:lnTo>
                  <a:pt x="4013" y="15"/>
                </a:lnTo>
                <a:lnTo>
                  <a:pt x="4017" y="28"/>
                </a:lnTo>
                <a:lnTo>
                  <a:pt x="3965" y="44"/>
                </a:lnTo>
                <a:lnTo>
                  <a:pt x="3961" y="31"/>
                </a:lnTo>
                <a:close/>
                <a:moveTo>
                  <a:pt x="4052" y="3"/>
                </a:moveTo>
                <a:lnTo>
                  <a:pt x="4063" y="0"/>
                </a:lnTo>
                <a:lnTo>
                  <a:pt x="4067" y="13"/>
                </a:lnTo>
                <a:lnTo>
                  <a:pt x="4056" y="17"/>
                </a:lnTo>
                <a:lnTo>
                  <a:pt x="4052" y="3"/>
                </a:lnTo>
                <a:close/>
              </a:path>
            </a:pathLst>
          </a:custGeom>
          <a:solidFill>
            <a:srgbClr val="FF6600"/>
          </a:solidFill>
          <a:ln w="25400" cap="flat">
            <a:solidFill>
              <a:srgbClr val="00FF00"/>
            </a:solidFill>
            <a:prstDash val="solid"/>
            <a:bevel/>
            <a:headEnd/>
            <a:tailEnd/>
          </a:ln>
        </p:spPr>
        <p:txBody>
          <a:bodyPr/>
          <a:lstStyle/>
          <a:p>
            <a:endParaRPr lang="fr-BE"/>
          </a:p>
        </p:txBody>
      </p:sp>
      <p:sp>
        <p:nvSpPr>
          <p:cNvPr id="10250" name="Line 12"/>
          <p:cNvSpPr>
            <a:spLocks noChangeShapeType="1"/>
          </p:cNvSpPr>
          <p:nvPr/>
        </p:nvSpPr>
        <p:spPr bwMode="auto">
          <a:xfrm>
            <a:off x="5435600" y="2852738"/>
            <a:ext cx="0" cy="792162"/>
          </a:xfrm>
          <a:prstGeom prst="line">
            <a:avLst/>
          </a:prstGeom>
          <a:noFill/>
          <a:ln w="508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BE"/>
          </a:p>
        </p:txBody>
      </p:sp>
      <p:sp>
        <p:nvSpPr>
          <p:cNvPr id="14" name="Title 1"/>
          <p:cNvSpPr>
            <a:spLocks noGrp="1"/>
          </p:cNvSpPr>
          <p:nvPr>
            <p:ph type="title"/>
          </p:nvPr>
        </p:nvSpPr>
        <p:spPr>
          <a:xfrm>
            <a:off x="683568" y="568291"/>
            <a:ext cx="8063557" cy="628461"/>
          </a:xfrm>
        </p:spPr>
        <p:txBody>
          <a:bodyPr>
            <a:noAutofit/>
          </a:bodyPr>
          <a:lstStyle/>
          <a:p>
            <a:pPr>
              <a:spcBef>
                <a:spcPct val="50000"/>
              </a:spcBef>
            </a:pPr>
            <a:r>
              <a:rPr lang="de-DE" b="1" dirty="0">
                <a:solidFill>
                  <a:schemeClr val="tx2"/>
                </a:solidFill>
              </a:rPr>
              <a:t>Enormous emission gap to achieve </a:t>
            </a:r>
            <a:r>
              <a:rPr lang="de-DE" b="1" dirty="0" smtClean="0">
                <a:solidFill>
                  <a:schemeClr val="tx2"/>
                </a:solidFill>
              </a:rPr>
              <a:t>climate targets</a:t>
            </a:r>
            <a:endParaRPr lang="de-DE" b="1" dirty="0">
              <a:solidFill>
                <a:schemeClr val="tx2"/>
              </a:solidFill>
            </a:endParaRPr>
          </a:p>
        </p:txBody>
      </p:sp>
    </p:spTree>
    <p:extLst>
      <p:ext uri="{BB962C8B-B14F-4D97-AF65-F5344CB8AC3E}">
        <p14:creationId xmlns:p14="http://schemas.microsoft.com/office/powerpoint/2010/main" val="74544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339338" y="1621012"/>
            <a:ext cx="8229600" cy="4457868"/>
          </a:xfrm>
        </p:spPr>
        <p:txBody>
          <a:bodyPr>
            <a:noAutofit/>
          </a:bodyPr>
          <a:lstStyle/>
          <a:p>
            <a:pPr marL="0" lvl="0" indent="0">
              <a:buNone/>
            </a:pPr>
            <a:r>
              <a:rPr lang="en-US" sz="3000" b="1" dirty="0" smtClean="0"/>
              <a:t>Step 1</a:t>
            </a:r>
            <a:r>
              <a:rPr lang="en-US" sz="3000" dirty="0" smtClean="0"/>
              <a:t>: </a:t>
            </a:r>
            <a:r>
              <a:rPr lang="en-US" sz="3000" b="1" dirty="0" smtClean="0"/>
              <a:t>Framework for MBMs</a:t>
            </a:r>
          </a:p>
          <a:p>
            <a:pPr marL="0" indent="0">
              <a:buNone/>
            </a:pPr>
            <a:endParaRPr lang="en-US" sz="3000" b="1" dirty="0" smtClean="0">
              <a:latin typeface="Calibri" pitchFamily="34" charset="0"/>
            </a:endParaRPr>
          </a:p>
          <a:p>
            <a:pPr marL="0" indent="0">
              <a:buNone/>
            </a:pPr>
            <a:r>
              <a:rPr lang="en-US" sz="3000" b="1" dirty="0" smtClean="0">
                <a:latin typeface="Calibri" pitchFamily="34" charset="0"/>
              </a:rPr>
              <a:t>Step </a:t>
            </a:r>
            <a:r>
              <a:rPr lang="en-US" sz="3000" b="1" dirty="0" smtClean="0">
                <a:latin typeface="Calibri" pitchFamily="34" charset="0"/>
              </a:rPr>
              <a:t>2: Global MBMs </a:t>
            </a:r>
            <a:r>
              <a:rPr lang="en-US" sz="3000" dirty="0" smtClean="0">
                <a:latin typeface="Calibri" pitchFamily="34" charset="0"/>
              </a:rPr>
              <a:t>that could take the form of an</a:t>
            </a:r>
          </a:p>
          <a:p>
            <a:r>
              <a:rPr lang="en-US" sz="3000" b="1" dirty="0" smtClean="0">
                <a:latin typeface="Calibri" pitchFamily="34" charset="0"/>
              </a:rPr>
              <a:t>Mandatory </a:t>
            </a:r>
            <a:r>
              <a:rPr lang="en-US" sz="3000" b="1" dirty="0" smtClean="0">
                <a:latin typeface="Calibri" pitchFamily="34" charset="0"/>
              </a:rPr>
              <a:t>Offsetting </a:t>
            </a:r>
            <a:endParaRPr lang="en-US" sz="3000" b="1" dirty="0" smtClean="0">
              <a:latin typeface="Calibri" pitchFamily="34" charset="0"/>
            </a:endParaRPr>
          </a:p>
          <a:p>
            <a:r>
              <a:rPr lang="en-US" sz="3000" b="1" dirty="0" smtClean="0">
                <a:latin typeface="Calibri" pitchFamily="34" charset="0"/>
              </a:rPr>
              <a:t>Cap-and-trade</a:t>
            </a:r>
            <a:endParaRPr lang="en-US" sz="3000" b="1" dirty="0">
              <a:latin typeface="Calibri" pitchFamily="34" charset="0"/>
            </a:endParaRPr>
          </a:p>
          <a:p>
            <a:pPr marL="0" indent="0">
              <a:buNone/>
            </a:pPr>
            <a:endParaRPr lang="en-US" sz="2600" dirty="0" smtClean="0">
              <a:latin typeface="Calibri" pitchFamily="34" charset="0"/>
            </a:endParaRPr>
          </a:p>
          <a:p>
            <a:pPr marL="0" indent="0">
              <a:buNone/>
            </a:pPr>
            <a:endParaRPr lang="en-US" sz="2600" dirty="0" smtClean="0">
              <a:latin typeface="Calibri" pitchFamily="34" charset="0"/>
            </a:endParaRPr>
          </a:p>
          <a:p>
            <a:pPr marL="0" indent="0">
              <a:buNone/>
            </a:pPr>
            <a:endParaRPr lang="en-US" sz="2600" dirty="0" smtClean="0">
              <a:latin typeface="Calibri" pitchFamily="34" charset="0"/>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5" name="Title 1"/>
          <p:cNvSpPr>
            <a:spLocks noGrp="1"/>
          </p:cNvSpPr>
          <p:nvPr>
            <p:ph type="title"/>
          </p:nvPr>
        </p:nvSpPr>
        <p:spPr>
          <a:xfrm>
            <a:off x="457200" y="274638"/>
            <a:ext cx="8229600" cy="1143000"/>
          </a:xfrm>
        </p:spPr>
        <p:txBody>
          <a:bodyPr>
            <a:normAutofit fontScale="90000"/>
          </a:bodyPr>
          <a:lstStyle/>
          <a:p>
            <a:r>
              <a:rPr lang="de-CH" b="1" dirty="0">
                <a:solidFill>
                  <a:schemeClr val="tx2"/>
                </a:solidFill>
              </a:rPr>
              <a:t>MBMs – current options on the table</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51670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251520" y="1491412"/>
            <a:ext cx="8229600" cy="4457868"/>
          </a:xfrm>
        </p:spPr>
        <p:txBody>
          <a:bodyPr>
            <a:noAutofit/>
          </a:bodyPr>
          <a:lstStyle/>
          <a:p>
            <a:r>
              <a:rPr lang="en-US" sz="2800" dirty="0" smtClean="0"/>
              <a:t>Outlines guiding </a:t>
            </a:r>
            <a:r>
              <a:rPr lang="en-US" sz="2800" dirty="0"/>
              <a:t>principles and key </a:t>
            </a:r>
            <a:r>
              <a:rPr lang="en-US" sz="2800" dirty="0" smtClean="0"/>
              <a:t>elements for </a:t>
            </a:r>
            <a:r>
              <a:rPr lang="en-US" sz="2800" b="1" dirty="0" smtClean="0"/>
              <a:t>voluntary implementation </a:t>
            </a:r>
            <a:r>
              <a:rPr lang="en-US" sz="2800" dirty="0" smtClean="0"/>
              <a:t>of MBMs </a:t>
            </a:r>
            <a:endParaRPr lang="en-US" sz="2800" dirty="0" smtClean="0"/>
          </a:p>
          <a:p>
            <a:r>
              <a:rPr lang="en-US" sz="2800" dirty="0" smtClean="0"/>
              <a:t>States </a:t>
            </a:r>
            <a:r>
              <a:rPr lang="en-US" sz="2800" dirty="0" smtClean="0"/>
              <a:t>should </a:t>
            </a:r>
            <a:r>
              <a:rPr lang="en-US" sz="2800" dirty="0"/>
              <a:t>seek to demonstrate </a:t>
            </a:r>
            <a:r>
              <a:rPr lang="en-US" sz="2800" b="1" dirty="0" smtClean="0"/>
              <a:t>compatibility</a:t>
            </a:r>
          </a:p>
          <a:p>
            <a:r>
              <a:rPr lang="en-US" sz="2800" dirty="0" smtClean="0"/>
              <a:t>Framework does </a:t>
            </a:r>
            <a:r>
              <a:rPr lang="en-US" sz="2800" b="1" dirty="0" smtClean="0"/>
              <a:t>not set precedence </a:t>
            </a:r>
            <a:r>
              <a:rPr lang="en-US" sz="2800" dirty="0" smtClean="0"/>
              <a:t>for UNFCCC</a:t>
            </a:r>
          </a:p>
          <a:p>
            <a:r>
              <a:rPr lang="en-US" sz="2800" dirty="0" smtClean="0"/>
              <a:t>Framework does </a:t>
            </a:r>
            <a:r>
              <a:rPr lang="en-US" sz="2800" b="1" dirty="0" smtClean="0"/>
              <a:t>not prejudge implementation </a:t>
            </a:r>
            <a:r>
              <a:rPr lang="en-US" sz="2800" b="1" dirty="0"/>
              <a:t>of a global </a:t>
            </a:r>
            <a:r>
              <a:rPr lang="en-US" sz="2800" b="1" dirty="0" smtClean="0"/>
              <a:t>MBM</a:t>
            </a:r>
          </a:p>
          <a:p>
            <a:r>
              <a:rPr lang="en-US" sz="2800" dirty="0" smtClean="0"/>
              <a:t>If a </a:t>
            </a:r>
            <a:r>
              <a:rPr lang="en-US" sz="2800" dirty="0"/>
              <a:t>global MBM scheme be put in place, </a:t>
            </a:r>
            <a:r>
              <a:rPr lang="en-US" sz="2800" dirty="0" smtClean="0"/>
              <a:t> </a:t>
            </a:r>
            <a:r>
              <a:rPr lang="en-US" sz="2800" dirty="0"/>
              <a:t>Framework will cease to </a:t>
            </a:r>
            <a:r>
              <a:rPr lang="en-US" sz="2800" dirty="0" smtClean="0"/>
              <a:t>apply</a:t>
            </a:r>
            <a:endParaRPr lang="en-US" sz="2800" dirty="0">
              <a:latin typeface="Calibri" pitchFamily="34" charset="0"/>
            </a:endParaRPr>
          </a:p>
          <a:p>
            <a:endParaRPr lang="en-US" sz="2800" dirty="0"/>
          </a:p>
          <a:p>
            <a:endParaRPr lang="en-US" sz="2600" dirty="0" smtClean="0">
              <a:latin typeface="Calibri" pitchFamily="34" charset="0"/>
            </a:endParaRPr>
          </a:p>
          <a:p>
            <a:endParaRPr lang="en-US" sz="2600" dirty="0" smtClean="0">
              <a:latin typeface="Calibri" pitchFamily="34" charset="0"/>
            </a:endParaRPr>
          </a:p>
          <a:p>
            <a:pPr marL="0" indent="0">
              <a:buNone/>
            </a:pPr>
            <a:endParaRPr lang="en-US" sz="2600" dirty="0" smtClean="0">
              <a:latin typeface="Calibri" pitchFamily="34" charset="0"/>
            </a:endParaRPr>
          </a:p>
          <a:p>
            <a:pPr marL="0" indent="0">
              <a:buNone/>
            </a:pPr>
            <a:endParaRPr lang="en-US" sz="2600" dirty="0" smtClean="0">
              <a:latin typeface="Calibri" pitchFamily="34" charset="0"/>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5" name="Title 1"/>
          <p:cNvSpPr>
            <a:spLocks noGrp="1"/>
          </p:cNvSpPr>
          <p:nvPr>
            <p:ph type="title"/>
          </p:nvPr>
        </p:nvSpPr>
        <p:spPr>
          <a:xfrm>
            <a:off x="457200" y="274638"/>
            <a:ext cx="8229600" cy="1143000"/>
          </a:xfrm>
        </p:spPr>
        <p:txBody>
          <a:bodyPr>
            <a:normAutofit/>
          </a:bodyPr>
          <a:lstStyle/>
          <a:p>
            <a:r>
              <a:rPr lang="de-CH" b="1" dirty="0" smtClean="0">
                <a:solidFill>
                  <a:schemeClr val="tx2"/>
                </a:solidFill>
              </a:rPr>
              <a:t>Framework </a:t>
            </a:r>
            <a:r>
              <a:rPr lang="de-CH" b="1" dirty="0" smtClean="0">
                <a:solidFill>
                  <a:schemeClr val="tx2"/>
                </a:solidFill>
              </a:rPr>
              <a:t>for MBMs – purpose</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3591322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251520" y="1491412"/>
            <a:ext cx="8229600" cy="4457868"/>
          </a:xfrm>
        </p:spPr>
        <p:txBody>
          <a:bodyPr>
            <a:noAutofit/>
          </a:bodyPr>
          <a:lstStyle/>
          <a:p>
            <a:pPr marL="0" indent="0">
              <a:buNone/>
            </a:pPr>
            <a:endParaRPr lang="en-US" sz="2600" dirty="0" smtClean="0">
              <a:latin typeface="Calibri" pitchFamily="34" charset="0"/>
            </a:endParaRPr>
          </a:p>
          <a:p>
            <a:pPr marL="0" indent="0">
              <a:buNone/>
            </a:pPr>
            <a:endParaRPr lang="en-US" sz="2600" dirty="0" smtClean="0">
              <a:latin typeface="Calibri" pitchFamily="34" charset="0"/>
            </a:endParaRPr>
          </a:p>
          <a:p>
            <a:pPr marL="0" indent="0">
              <a:buNone/>
            </a:pPr>
            <a:endParaRPr lang="en-US" sz="2600" dirty="0" smtClean="0">
              <a:latin typeface="Calibri" pitchFamily="34" charset="0"/>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5" name="Title 1"/>
          <p:cNvSpPr>
            <a:spLocks noGrp="1"/>
          </p:cNvSpPr>
          <p:nvPr>
            <p:ph type="title"/>
          </p:nvPr>
        </p:nvSpPr>
        <p:spPr>
          <a:xfrm>
            <a:off x="493365" y="116632"/>
            <a:ext cx="8229600" cy="1143000"/>
          </a:xfrm>
        </p:spPr>
        <p:txBody>
          <a:bodyPr>
            <a:normAutofit fontScale="90000"/>
          </a:bodyPr>
          <a:lstStyle/>
          <a:p>
            <a:r>
              <a:rPr lang="en-US" b="1" dirty="0" smtClean="0">
                <a:solidFill>
                  <a:schemeClr val="tx2"/>
                </a:solidFill>
              </a:rPr>
              <a:t>Global MBM: Mandatory </a:t>
            </a:r>
            <a:r>
              <a:rPr lang="en-US" b="1" dirty="0" smtClean="0">
                <a:solidFill>
                  <a:schemeClr val="tx2"/>
                </a:solidFill>
              </a:rPr>
              <a:t>Offsetting</a:t>
            </a:r>
            <a:endParaRPr lang="en-US" b="1" dirty="0">
              <a:solidFill>
                <a:schemeClr val="tx2"/>
              </a:solidFill>
            </a:endParaRPr>
          </a:p>
        </p:txBody>
      </p:sp>
      <p:sp>
        <p:nvSpPr>
          <p:cNvPr id="6" name="Text Box 5"/>
          <p:cNvSpPr txBox="1">
            <a:spLocks noChangeArrowheads="1"/>
          </p:cNvSpPr>
          <p:nvPr/>
        </p:nvSpPr>
        <p:spPr bwMode="auto">
          <a:xfrm>
            <a:off x="323850" y="1124744"/>
            <a:ext cx="8568630" cy="871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342900" lvl="0" indent="-342900">
              <a:buFont typeface="Wingdings" pitchFamily="2" charset="2"/>
              <a:buChar char="Ø"/>
            </a:pPr>
            <a:r>
              <a:rPr lang="nl-BE" sz="2800" dirty="0" smtClean="0">
                <a:latin typeface="+mj-lt"/>
              </a:rPr>
              <a:t>An </a:t>
            </a:r>
            <a:r>
              <a:rPr lang="nl-BE" sz="2800" dirty="0">
                <a:latin typeface="+mj-lt"/>
              </a:rPr>
              <a:t>offsetting system would for example require airlines to pay into a central fund that would purchase carbon offsets;</a:t>
            </a:r>
          </a:p>
          <a:p>
            <a:pPr marL="342900" indent="-342900">
              <a:buFont typeface="Wingdings" pitchFamily="2" charset="2"/>
              <a:buChar char="Ø"/>
            </a:pPr>
            <a:r>
              <a:rPr lang="nl-BE" sz="2800" dirty="0" smtClean="0">
                <a:latin typeface="+mj-lt"/>
              </a:rPr>
              <a:t>Current </a:t>
            </a:r>
            <a:r>
              <a:rPr lang="nl-BE" sz="2800" dirty="0">
                <a:latin typeface="+mj-lt"/>
              </a:rPr>
              <a:t>(informal) option is based on 100% offsetting; </a:t>
            </a:r>
          </a:p>
          <a:p>
            <a:pPr marL="342900" indent="-342900">
              <a:buFont typeface="Wingdings" pitchFamily="2" charset="2"/>
              <a:buChar char="Ø"/>
            </a:pPr>
            <a:r>
              <a:rPr lang="en-GB" sz="2800" dirty="0" smtClean="0">
                <a:latin typeface="+mj-lt"/>
              </a:rPr>
              <a:t>If </a:t>
            </a:r>
            <a:r>
              <a:rPr lang="en-GB" sz="2800" dirty="0" smtClean="0">
                <a:latin typeface="+mj-lt"/>
              </a:rPr>
              <a:t>no additional measures and standards are put in place, this could be </a:t>
            </a:r>
            <a:r>
              <a:rPr lang="en-GB" sz="2800" dirty="0">
                <a:latin typeface="+mj-lt"/>
              </a:rPr>
              <a:t>more damaging than </a:t>
            </a:r>
            <a:r>
              <a:rPr lang="en-GB" sz="2800" dirty="0" smtClean="0">
                <a:latin typeface="+mj-lt"/>
              </a:rPr>
              <a:t>no</a:t>
            </a:r>
            <a:r>
              <a:rPr lang="en-US" sz="2800" dirty="0" smtClean="0">
                <a:latin typeface="+mj-lt"/>
              </a:rPr>
              <a:t> agreement</a:t>
            </a:r>
            <a:endParaRPr lang="fr-BE" sz="2800" dirty="0">
              <a:latin typeface="+mj-lt"/>
            </a:endParaRPr>
          </a:p>
          <a:p>
            <a:pPr lvl="0"/>
            <a:endParaRPr lang="en-US" sz="2800" dirty="0">
              <a:latin typeface="+mj-lt"/>
            </a:endParaRPr>
          </a:p>
          <a:p>
            <a:pPr lvl="0"/>
            <a:r>
              <a:rPr lang="en-GB" sz="2800" u="sng" dirty="0" smtClean="0">
                <a:latin typeface="+mj-lt"/>
              </a:rPr>
              <a:t>Draft text at last High Level Group Meeting </a:t>
            </a:r>
            <a:r>
              <a:rPr lang="en-US" sz="2800" u="sng" dirty="0" smtClean="0">
                <a:latin typeface="+mj-lt"/>
              </a:rPr>
              <a:t>proposes:</a:t>
            </a:r>
          </a:p>
          <a:p>
            <a:pPr marL="342900" lvl="0" indent="-342900">
              <a:buFont typeface="Arial" pitchFamily="34" charset="0"/>
              <a:buChar char="•"/>
            </a:pPr>
            <a:r>
              <a:rPr lang="en-US" sz="2800" dirty="0" smtClean="0">
                <a:latin typeface="+mj-lt"/>
              </a:rPr>
              <a:t>Appropriate access to all carbon markets</a:t>
            </a:r>
          </a:p>
          <a:p>
            <a:pPr marL="342900" lvl="0" indent="-342900">
              <a:buFont typeface="Arial" pitchFamily="34" charset="0"/>
              <a:buChar char="•"/>
            </a:pPr>
            <a:r>
              <a:rPr lang="en-US" sz="2800" dirty="0" smtClean="0">
                <a:latin typeface="+mj-lt"/>
              </a:rPr>
              <a:t>Special measures for airline operators with high growth and those that have taken early action e.g. to receive additional </a:t>
            </a:r>
            <a:r>
              <a:rPr lang="en-US" sz="2800" dirty="0" smtClean="0">
                <a:latin typeface="+mj-lt"/>
              </a:rPr>
              <a:t>offsets</a:t>
            </a:r>
            <a:endParaRPr lang="en-US" sz="2800" dirty="0" smtClean="0">
              <a:latin typeface="+mj-lt"/>
            </a:endParaRPr>
          </a:p>
          <a:p>
            <a:pPr lvl="0"/>
            <a:endParaRPr lang="en-US" sz="2800" dirty="0" smtClean="0">
              <a:latin typeface="+mj-lt"/>
            </a:endParaRPr>
          </a:p>
          <a:p>
            <a:pPr lvl="0"/>
            <a:endParaRPr lang="en-US" sz="2800" dirty="0" smtClean="0">
              <a:latin typeface="+mj-lt"/>
            </a:endParaRPr>
          </a:p>
          <a:p>
            <a:pPr marL="342900" lvl="0" indent="-342900">
              <a:buFont typeface="Arial" pitchFamily="34" charset="0"/>
              <a:buChar char="•"/>
            </a:pPr>
            <a:endParaRPr lang="en-GB" sz="2800" dirty="0">
              <a:latin typeface="+mj-lt"/>
            </a:endParaRPr>
          </a:p>
          <a:p>
            <a:pPr lvl="0"/>
            <a:endParaRPr lang="fr-BE" sz="2800" dirty="0">
              <a:latin typeface="+mj-lt"/>
            </a:endParaRPr>
          </a:p>
          <a:p>
            <a:pPr lvl="0"/>
            <a:endParaRPr lang="nl-BE" sz="2800" dirty="0" smtClean="0">
              <a:latin typeface="+mj-lt"/>
            </a:endParaRPr>
          </a:p>
          <a:p>
            <a:pPr lvl="0"/>
            <a:endParaRPr lang="nl-BE" sz="2800" dirty="0">
              <a:latin typeface="+mj-lt"/>
            </a:endParaRPr>
          </a:p>
          <a:p>
            <a:pPr lvl="0"/>
            <a:endParaRPr lang="nl-BE" sz="2800" dirty="0" smtClean="0">
              <a:latin typeface="+mj-lt"/>
            </a:endParaRPr>
          </a:p>
          <a:p>
            <a:pPr lvl="0"/>
            <a:endParaRPr lang="en-GB" sz="2800" dirty="0">
              <a:latin typeface="+mj-lt"/>
            </a:endParaRPr>
          </a:p>
        </p:txBody>
      </p:sp>
    </p:spTree>
    <p:extLst>
      <p:ext uri="{BB962C8B-B14F-4D97-AF65-F5344CB8AC3E}">
        <p14:creationId xmlns:p14="http://schemas.microsoft.com/office/powerpoint/2010/main" val="937235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251520" y="1491412"/>
            <a:ext cx="8229600" cy="4457868"/>
          </a:xfrm>
        </p:spPr>
        <p:txBody>
          <a:bodyPr>
            <a:noAutofit/>
          </a:bodyPr>
          <a:lstStyle/>
          <a:p>
            <a:r>
              <a:rPr lang="nl-BE" sz="2800" dirty="0"/>
              <a:t>A cap-and-trade scheme would allocate each airline a number of emissions allowances equivalent to the tonnes of CO2 an airline operator is allowed to </a:t>
            </a:r>
            <a:r>
              <a:rPr lang="nl-BE" sz="2800" dirty="0" smtClean="0"/>
              <a:t>emit</a:t>
            </a:r>
          </a:p>
          <a:p>
            <a:r>
              <a:rPr lang="nl-BE" sz="2800" dirty="0"/>
              <a:t>To meet their obligations under a cap-and-trade scheme, an operator can either </a:t>
            </a:r>
            <a:endParaRPr lang="nl-BE" sz="2800" dirty="0" smtClean="0"/>
          </a:p>
          <a:p>
            <a:pPr lvl="1"/>
            <a:r>
              <a:rPr lang="nl-BE" sz="2400" dirty="0" smtClean="0"/>
              <a:t>Reduce emissions,</a:t>
            </a:r>
          </a:p>
          <a:p>
            <a:pPr lvl="1"/>
            <a:r>
              <a:rPr lang="nl-BE" sz="2400" dirty="0"/>
              <a:t>P</a:t>
            </a:r>
            <a:r>
              <a:rPr lang="nl-BE" sz="2400" dirty="0" smtClean="0"/>
              <a:t>urchase </a:t>
            </a:r>
            <a:r>
              <a:rPr lang="nl-BE" sz="2400" dirty="0"/>
              <a:t>emissions allowances from other </a:t>
            </a:r>
            <a:r>
              <a:rPr lang="nl-BE" sz="2400" dirty="0" smtClean="0"/>
              <a:t>operators; or</a:t>
            </a:r>
          </a:p>
          <a:p>
            <a:pPr lvl="1"/>
            <a:r>
              <a:rPr lang="nl-BE" sz="2400" dirty="0" smtClean="0"/>
              <a:t>Buy </a:t>
            </a:r>
            <a:r>
              <a:rPr lang="nl-BE" sz="2400" dirty="0"/>
              <a:t>carbon offsets from an offsetting mechanism that is approved under the cap-and-trade </a:t>
            </a:r>
            <a:r>
              <a:rPr lang="nl-BE" sz="2400" dirty="0" smtClean="0"/>
              <a:t>scheme</a:t>
            </a:r>
            <a:endParaRPr lang="fr-BE" sz="2400" dirty="0"/>
          </a:p>
          <a:p>
            <a:endParaRPr lang="nl-BE" sz="2800" dirty="0" smtClean="0"/>
          </a:p>
          <a:p>
            <a:pPr marL="0" lvl="0" indent="0">
              <a:buNone/>
            </a:pPr>
            <a:endParaRPr lang="nl-BE" sz="2800" dirty="0"/>
          </a:p>
          <a:p>
            <a:pPr marL="0" lvl="0" indent="0">
              <a:buNone/>
            </a:pPr>
            <a:r>
              <a:rPr lang="nl-BE" sz="2800" dirty="0" smtClean="0"/>
              <a:t>. </a:t>
            </a:r>
            <a:endParaRPr lang="en-GB" sz="2800" dirty="0"/>
          </a:p>
          <a:p>
            <a:pPr marL="0" indent="0">
              <a:buNone/>
            </a:pPr>
            <a:endParaRPr lang="en-US" sz="2600" dirty="0" smtClean="0">
              <a:latin typeface="Calibri" pitchFamily="34" charset="0"/>
            </a:endParaRPr>
          </a:p>
          <a:p>
            <a:pPr marL="0" indent="0">
              <a:buNone/>
            </a:pPr>
            <a:endParaRPr lang="en-US" sz="2600" dirty="0" smtClean="0">
              <a:latin typeface="Calibri" pitchFamily="34" charset="0"/>
            </a:endParaRPr>
          </a:p>
          <a:p>
            <a:endParaRPr lang="en-GB" sz="2600" dirty="0" smtClean="0">
              <a:latin typeface="Calibri" pitchFamily="34" charset="0"/>
            </a:endParaRPr>
          </a:p>
          <a:p>
            <a:pPr lvl="0"/>
            <a:endParaRPr lang="en-US" sz="2600" dirty="0" smtClean="0"/>
          </a:p>
          <a:p>
            <a:pPr lvl="0"/>
            <a:endParaRPr lang="en-GB" sz="2600" dirty="0"/>
          </a:p>
          <a:p>
            <a:pPr marL="0" indent="0" algn="ctr">
              <a:buNone/>
            </a:pPr>
            <a:endParaRPr lang="en-GB" sz="2600" i="1" dirty="0"/>
          </a:p>
          <a:p>
            <a:pPr marL="0" indent="0" algn="ctr">
              <a:buNone/>
            </a:pPr>
            <a:endParaRPr lang="en-GB" sz="2600" i="1" dirty="0" smtClean="0"/>
          </a:p>
          <a:p>
            <a:pPr marL="0" indent="0" algn="ctr">
              <a:buNone/>
            </a:pPr>
            <a:endParaRPr lang="en-GB" sz="2600" i="1" dirty="0"/>
          </a:p>
        </p:txBody>
      </p:sp>
      <p:sp>
        <p:nvSpPr>
          <p:cNvPr id="5" name="Title 1"/>
          <p:cNvSpPr>
            <a:spLocks noGrp="1"/>
          </p:cNvSpPr>
          <p:nvPr>
            <p:ph type="title"/>
          </p:nvPr>
        </p:nvSpPr>
        <p:spPr>
          <a:xfrm>
            <a:off x="457200" y="274638"/>
            <a:ext cx="8229600" cy="1143000"/>
          </a:xfrm>
        </p:spPr>
        <p:txBody>
          <a:bodyPr>
            <a:normAutofit/>
          </a:bodyPr>
          <a:lstStyle/>
          <a:p>
            <a:r>
              <a:rPr lang="en-US" b="1" dirty="0">
                <a:solidFill>
                  <a:schemeClr val="tx2"/>
                </a:solidFill>
              </a:rPr>
              <a:t>Global MBM: Cap-and-trade</a:t>
            </a:r>
            <a:endParaRPr lang="en-US" b="1" dirty="0">
              <a:solidFill>
                <a:schemeClr val="tx2"/>
              </a:solidFill>
            </a:endParaRPr>
          </a:p>
        </p:txBody>
      </p:sp>
    </p:spTree>
    <p:extLst>
      <p:ext uri="{BB962C8B-B14F-4D97-AF65-F5344CB8AC3E}">
        <p14:creationId xmlns:p14="http://schemas.microsoft.com/office/powerpoint/2010/main" val="429495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shape.jpg"/>
          <p:cNvPicPr>
            <a:picLocks noChangeAspect="1"/>
          </p:cNvPicPr>
          <p:nvPr/>
        </p:nvPicPr>
        <p:blipFill>
          <a:blip r:embed="rId3" cstate="print"/>
          <a:stretch>
            <a:fillRect/>
          </a:stretch>
        </p:blipFill>
        <p:spPr>
          <a:xfrm>
            <a:off x="0" y="6096000"/>
            <a:ext cx="8568906" cy="762000"/>
          </a:xfrm>
          <a:prstGeom prst="rect">
            <a:avLst/>
          </a:prstGeom>
        </p:spPr>
      </p:pic>
      <p:sp>
        <p:nvSpPr>
          <p:cNvPr id="3" name="Content Placeholder 4"/>
          <p:cNvSpPr>
            <a:spLocks noGrp="1"/>
          </p:cNvSpPr>
          <p:nvPr>
            <p:ph idx="1"/>
          </p:nvPr>
        </p:nvSpPr>
        <p:spPr>
          <a:xfrm>
            <a:off x="179512" y="1124744"/>
            <a:ext cx="8712968" cy="5057596"/>
          </a:xfrm>
        </p:spPr>
        <p:txBody>
          <a:bodyPr>
            <a:noAutofit/>
          </a:bodyPr>
          <a:lstStyle/>
          <a:p>
            <a:pPr marL="0" indent="0">
              <a:buNone/>
            </a:pPr>
            <a:r>
              <a:rPr lang="en-GB" sz="2800" dirty="0" smtClean="0"/>
              <a:t>Unclear what types of offset credits would be approved for compliance. </a:t>
            </a:r>
          </a:p>
          <a:p>
            <a:r>
              <a:rPr lang="en-GB" sz="2800" b="1" dirty="0" smtClean="0"/>
              <a:t>Kyoto Compliance Market: </a:t>
            </a:r>
          </a:p>
          <a:p>
            <a:pPr lvl="1"/>
            <a:r>
              <a:rPr lang="en-GB" sz="2400" dirty="0" smtClean="0"/>
              <a:t>Clean Development Mechanism (CDM) </a:t>
            </a:r>
          </a:p>
          <a:p>
            <a:pPr lvl="1"/>
            <a:r>
              <a:rPr lang="en-GB" sz="2400" dirty="0" smtClean="0"/>
              <a:t>Joint Implementation (JI) </a:t>
            </a:r>
          </a:p>
          <a:p>
            <a:r>
              <a:rPr lang="en-GB" sz="2800" b="1" dirty="0" smtClean="0"/>
              <a:t>Outside UNFCCC: </a:t>
            </a:r>
          </a:p>
          <a:p>
            <a:pPr lvl="1"/>
            <a:r>
              <a:rPr lang="en-GB" sz="2400" dirty="0" smtClean="0"/>
              <a:t>Voluntary offset programmes (e.g. Verified Carbon Standard)</a:t>
            </a:r>
          </a:p>
          <a:p>
            <a:pPr lvl="1"/>
            <a:r>
              <a:rPr lang="en-GB" sz="2400" dirty="0" smtClean="0"/>
              <a:t>National offset programmes (e.g. Australia’s CFI)</a:t>
            </a:r>
          </a:p>
          <a:p>
            <a:pPr lvl="1"/>
            <a:r>
              <a:rPr lang="en-GB" sz="2400" dirty="0" smtClean="0"/>
              <a:t>Bilateral offset mechanisms (e.g. Japans’ BOCM)</a:t>
            </a:r>
          </a:p>
          <a:p>
            <a:pPr lvl="1"/>
            <a:r>
              <a:rPr lang="en-GB" sz="2400" dirty="0" smtClean="0"/>
              <a:t>Regional offset programmes (e.g. </a:t>
            </a:r>
            <a:r>
              <a:rPr lang="en-GB" sz="2400" dirty="0" err="1" smtClean="0"/>
              <a:t>Carlifornia’s</a:t>
            </a:r>
            <a:r>
              <a:rPr lang="en-GB" sz="2400" dirty="0" smtClean="0"/>
              <a:t> CAR) </a:t>
            </a:r>
          </a:p>
          <a:p>
            <a:r>
              <a:rPr lang="en-GB" sz="2800" dirty="0" smtClean="0"/>
              <a:t>Emission permits</a:t>
            </a:r>
            <a:r>
              <a:rPr lang="en-GB" sz="2400" dirty="0" smtClean="0"/>
              <a:t>: European Allowances from EU ETS).</a:t>
            </a:r>
            <a:endParaRPr lang="en-GB" sz="2800" dirty="0"/>
          </a:p>
        </p:txBody>
      </p:sp>
      <p:sp>
        <p:nvSpPr>
          <p:cNvPr id="5" name="Title 1"/>
          <p:cNvSpPr>
            <a:spLocks noGrp="1"/>
          </p:cNvSpPr>
          <p:nvPr>
            <p:ph type="title"/>
          </p:nvPr>
        </p:nvSpPr>
        <p:spPr>
          <a:xfrm>
            <a:off x="457200" y="116632"/>
            <a:ext cx="8229600" cy="1143000"/>
          </a:xfrm>
        </p:spPr>
        <p:txBody>
          <a:bodyPr>
            <a:normAutofit/>
          </a:bodyPr>
          <a:lstStyle/>
          <a:p>
            <a:r>
              <a:rPr lang="de-CH" b="1" dirty="0" smtClean="0">
                <a:solidFill>
                  <a:srgbClr val="00478D"/>
                </a:solidFill>
                <a:latin typeface="+mn-lt"/>
                <a:ea typeface="+mn-ea"/>
                <a:cs typeface="+mn-cs"/>
              </a:rPr>
              <a:t>Types of offsets </a:t>
            </a:r>
            <a:endParaRPr lang="de-CH" b="1" dirty="0">
              <a:solidFill>
                <a:srgbClr val="00478D"/>
              </a:solidFill>
              <a:latin typeface="+mn-lt"/>
              <a:ea typeface="+mn-ea"/>
              <a:cs typeface="+mn-cs"/>
            </a:endParaRPr>
          </a:p>
        </p:txBody>
      </p:sp>
    </p:spTree>
    <p:extLst>
      <p:ext uri="{BB962C8B-B14F-4D97-AF65-F5344CB8AC3E}">
        <p14:creationId xmlns:p14="http://schemas.microsoft.com/office/powerpoint/2010/main" val="3497470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3194</TotalTime>
  <Words>2208</Words>
  <Application>Microsoft Office PowerPoint</Application>
  <PresentationFormat>On-screen Show (4:3)</PresentationFormat>
  <Paragraphs>212</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Introducing Nature Code </vt:lpstr>
      <vt:lpstr>PowerPoint Presentation</vt:lpstr>
      <vt:lpstr>Enormous emission gap to achieve climate targets</vt:lpstr>
      <vt:lpstr>MBMs – current options on the table</vt:lpstr>
      <vt:lpstr>Framework for MBMs – purpose</vt:lpstr>
      <vt:lpstr>Global MBM: Mandatory Offsetting</vt:lpstr>
      <vt:lpstr>Global MBM: Cap-and-trade</vt:lpstr>
      <vt:lpstr>Types of offsets </vt:lpstr>
      <vt:lpstr>Data from airlines’ EU ETS compliance</vt:lpstr>
      <vt:lpstr>Risks of Offsetting – CDM</vt:lpstr>
      <vt:lpstr>Risks of Offsetting – JI</vt:lpstr>
      <vt:lpstr>Risks of Offsetting – NMM</vt:lpstr>
      <vt:lpstr>Risks of Offsetting – VCM</vt:lpstr>
      <vt:lpstr>Risks of Offsetting – Bilaterals</vt:lpstr>
      <vt:lpstr>Risks of Emission permits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dc:creator>
  <cp:lastModifiedBy>Eva</cp:lastModifiedBy>
  <cp:revision>131</cp:revision>
  <dcterms:created xsi:type="dcterms:W3CDTF">2012-12-11T19:16:00Z</dcterms:created>
  <dcterms:modified xsi:type="dcterms:W3CDTF">2013-06-07T14:37:31Z</dcterms:modified>
</cp:coreProperties>
</file>