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xml" ContentType="application/vnd.openxmlformats-officedocument.drawingml.chart+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5"/>
  </p:notesMasterIdLst>
  <p:sldIdLst>
    <p:sldId id="276" r:id="rId2"/>
    <p:sldId id="340" r:id="rId3"/>
    <p:sldId id="358" r:id="rId4"/>
    <p:sldId id="376" r:id="rId5"/>
    <p:sldId id="360" r:id="rId6"/>
    <p:sldId id="364" r:id="rId7"/>
    <p:sldId id="411" r:id="rId8"/>
    <p:sldId id="363" r:id="rId9"/>
    <p:sldId id="412" r:id="rId10"/>
    <p:sldId id="402" r:id="rId11"/>
    <p:sldId id="409" r:id="rId12"/>
    <p:sldId id="372" r:id="rId13"/>
    <p:sldId id="410" r:id="rId14"/>
    <p:sldId id="417" r:id="rId15"/>
    <p:sldId id="382" r:id="rId16"/>
    <p:sldId id="416" r:id="rId17"/>
    <p:sldId id="413" r:id="rId18"/>
    <p:sldId id="418" r:id="rId19"/>
    <p:sldId id="419" r:id="rId20"/>
    <p:sldId id="384" r:id="rId21"/>
    <p:sldId id="385" r:id="rId22"/>
    <p:sldId id="391" r:id="rId23"/>
    <p:sldId id="39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AD49"/>
    <a:srgbClr val="FF0000"/>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0409" autoAdjust="0"/>
  </p:normalViewPr>
  <p:slideViewPr>
    <p:cSldViewPr>
      <p:cViewPr>
        <p:scale>
          <a:sx n="48" d="100"/>
          <a:sy n="48" d="100"/>
        </p:scale>
        <p:origin x="-2142" y="-4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ierre\Documents\Copy%20of%20RTK%20ranking%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vsdc2\mak$\Aviationdata_graphs_ma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evsdc2\mak$\Aviationdata_graphs_ma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evsdc2\mak$\Aviationdata_graphs_ma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209\data\Interns\Chris%20S\Aviation%20&amp;%20Shipping\fuel%20burn%20graphs%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1"/>
            </a:solidFill>
          </c:spPr>
          <c:dPt>
            <c:idx val="0"/>
            <c:bubble3D val="0"/>
            <c:spPr>
              <a:solidFill>
                <a:srgbClr val="C00000"/>
              </a:solidFill>
            </c:spPr>
          </c:dPt>
          <c:dPt>
            <c:idx val="1"/>
            <c:bubble3D val="0"/>
          </c:dPt>
          <c:dLbls>
            <c:numFmt formatCode="0%" sourceLinked="0"/>
            <c:txPr>
              <a:bodyPr/>
              <a:lstStyle/>
              <a:p>
                <a:pPr>
                  <a:defRPr sz="2800" b="1"/>
                </a:pPr>
                <a:endParaRPr lang="en-US"/>
              </a:p>
            </c:txPr>
            <c:showLegendKey val="0"/>
            <c:showVal val="0"/>
            <c:showCatName val="1"/>
            <c:showSerName val="0"/>
            <c:showPercent val="1"/>
            <c:showBubbleSize val="0"/>
            <c:showLeaderLines val="1"/>
          </c:dLbls>
          <c:cat>
            <c:strRef>
              <c:f>Sheet1!$F$15:$F$16</c:f>
              <c:strCache>
                <c:ptCount val="2"/>
                <c:pt idx="0">
                  <c:v>developed</c:v>
                </c:pt>
                <c:pt idx="1">
                  <c:v>developing</c:v>
                </c:pt>
              </c:strCache>
            </c:strRef>
          </c:cat>
          <c:val>
            <c:numRef>
              <c:f>Sheet1!$G$15:$G$16</c:f>
              <c:numCache>
                <c:formatCode>0.00%</c:formatCode>
                <c:ptCount val="2"/>
                <c:pt idx="0">
                  <c:v>0.66204623704048093</c:v>
                </c:pt>
                <c:pt idx="1">
                  <c:v>0.32313391610120362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Blad1!$A$17</c:f>
              <c:strCache>
                <c:ptCount val="1"/>
                <c:pt idx="0">
                  <c:v>World</c:v>
                </c:pt>
              </c:strCache>
            </c:strRef>
          </c:tx>
          <c:dLbls>
            <c:dLbl>
              <c:idx val="0"/>
              <c:layout/>
              <c:tx>
                <c:rich>
                  <a:bodyPr/>
                  <a:lstStyle/>
                  <a:p>
                    <a:endParaRPr lang="en-US" sz="1800" b="1"/>
                  </a:p>
                  <a:p>
                    <a:r>
                      <a:rPr lang="en-US" sz="1800" b="1"/>
                      <a:t>285,66 Mt CO2</a:t>
                    </a:r>
                  </a:p>
                  <a:p>
                    <a:r>
                      <a:rPr lang="en-US" sz="1800" b="1"/>
                      <a:t>(38,6%)</a:t>
                    </a:r>
                    <a:endParaRPr lang="en-US"/>
                  </a:p>
                </c:rich>
              </c:tx>
              <c:dLblPos val="ctr"/>
              <c:showLegendKey val="0"/>
              <c:showVal val="1"/>
              <c:showCatName val="0"/>
              <c:showSerName val="0"/>
              <c:showPercent val="0"/>
              <c:showBubbleSize val="0"/>
            </c:dLbl>
            <c:dLbl>
              <c:idx val="1"/>
              <c:layout/>
              <c:tx>
                <c:rich>
                  <a:bodyPr/>
                  <a:lstStyle/>
                  <a:p>
                    <a:r>
                      <a:rPr lang="en-US" sz="1800" b="1"/>
                      <a:t>455,32 Mt CO2</a:t>
                    </a:r>
                  </a:p>
                  <a:p>
                    <a:r>
                      <a:rPr lang="en-US" sz="1800" b="1"/>
                      <a:t>(61,4%)</a:t>
                    </a:r>
                    <a:endParaRPr lang="en-US"/>
                  </a:p>
                </c:rich>
              </c:tx>
              <c:dLblPos val="ctr"/>
              <c:showLegendKey val="0"/>
              <c:showVal val="1"/>
              <c:showCatName val="0"/>
              <c:showSerName val="0"/>
              <c:showPercent val="0"/>
              <c:showBubbleSize val="0"/>
            </c:dLbl>
            <c:txPr>
              <a:bodyPr/>
              <a:lstStyle/>
              <a:p>
                <a:pPr>
                  <a:defRPr sz="1800" b="1"/>
                </a:pPr>
                <a:endParaRPr lang="en-US"/>
              </a:p>
            </c:txPr>
            <c:dLblPos val="ctr"/>
            <c:showLegendKey val="0"/>
            <c:showVal val="1"/>
            <c:showCatName val="0"/>
            <c:showSerName val="0"/>
            <c:showPercent val="0"/>
            <c:showBubbleSize val="0"/>
            <c:showLeaderLines val="1"/>
          </c:dLbls>
          <c:cat>
            <c:strRef>
              <c:f>(Blad1!$B$1,Blad1!$D$1)</c:f>
              <c:strCache>
                <c:ptCount val="2"/>
                <c:pt idx="0">
                  <c:v>Domestic traffic</c:v>
                </c:pt>
                <c:pt idx="1">
                  <c:v>International traffic</c:v>
                </c:pt>
              </c:strCache>
            </c:strRef>
          </c:cat>
          <c:val>
            <c:numRef>
              <c:f>(Blad1!$B$17,Blad1!$D$17)</c:f>
              <c:numCache>
                <c:formatCode>General</c:formatCode>
                <c:ptCount val="2"/>
                <c:pt idx="0">
                  <c:v>285.66000000000003</c:v>
                </c:pt>
                <c:pt idx="1">
                  <c:v>455.32</c:v>
                </c:pt>
              </c:numCache>
            </c:numRef>
          </c:val>
        </c:ser>
        <c:dLbls>
          <c:showLegendKey val="0"/>
          <c:showVal val="0"/>
          <c:showCatName val="0"/>
          <c:showSerName val="0"/>
          <c:showPercent val="0"/>
          <c:showBubbleSize val="0"/>
          <c:showLeaderLines val="1"/>
        </c:dLbls>
        <c:firstSliceAng val="0"/>
      </c:pieChart>
      <c:spPr>
        <a:solidFill>
          <a:srgbClr val="E1F4FF"/>
        </a:solidFill>
      </c:spPr>
    </c:plotArea>
    <c:legend>
      <c:legendPos val="r"/>
      <c:layout/>
      <c:overlay val="0"/>
      <c:spPr>
        <a:solidFill>
          <a:srgbClr val="E1F4FF">
            <a:lumMod val="100000"/>
          </a:srgbClr>
        </a:solidFill>
      </c:spPr>
      <c:txPr>
        <a:bodyPr/>
        <a:lstStyle/>
        <a:p>
          <a:pPr rtl="0">
            <a:defRPr sz="1800" b="1" i="0">
              <a:latin typeface="Trebuchet"/>
              <a:ea typeface="Trebuchet"/>
              <a:cs typeface="Trebuchet"/>
            </a:defRPr>
          </a:pPr>
          <a:endParaRPr lang="en-US"/>
        </a:p>
      </c:txPr>
    </c:legend>
    <c:plotVisOnly val="1"/>
    <c:dispBlanksAs val="gap"/>
    <c:showDLblsOverMax val="0"/>
  </c:chart>
  <c:spPr>
    <a:solidFill>
      <a:srgbClr val="B9E4FF"/>
    </a:solidFill>
  </c:spPr>
  <c:txPr>
    <a:bodyPr/>
    <a:lstStyle/>
    <a:p>
      <a:pPr>
        <a:defRPr sz="800">
          <a:latin typeface="Trebuchet M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372511330940552"/>
          <c:y val="2.6352484188509488E-2"/>
          <c:w val="0.55743267754829962"/>
          <c:h val="0.92383735933394806"/>
        </c:manualLayout>
      </c:layout>
      <c:barChart>
        <c:barDir val="col"/>
        <c:grouping val="clustered"/>
        <c:varyColors val="0"/>
        <c:ser>
          <c:idx val="0"/>
          <c:order val="0"/>
          <c:tx>
            <c:strRef>
              <c:f>Blad1!$B$1</c:f>
              <c:strCache>
                <c:ptCount val="1"/>
                <c:pt idx="0">
                  <c:v>Domestic traffic</c:v>
                </c:pt>
              </c:strCache>
            </c:strRef>
          </c:tx>
          <c:invertIfNegative val="0"/>
          <c:cat>
            <c:strRef>
              <c:f>Blad1!$A$18:$A$22</c:f>
              <c:strCache>
                <c:ptCount val="5"/>
                <c:pt idx="0">
                  <c:v>Americas</c:v>
                </c:pt>
                <c:pt idx="1">
                  <c:v>Asia Oceania</c:v>
                </c:pt>
                <c:pt idx="2">
                  <c:v>Europe</c:v>
                </c:pt>
                <c:pt idx="3">
                  <c:v>Africa</c:v>
                </c:pt>
                <c:pt idx="4">
                  <c:v>Middle East</c:v>
                </c:pt>
              </c:strCache>
            </c:strRef>
          </c:cat>
          <c:val>
            <c:numRef>
              <c:f>Blad1!$B$18:$B$22</c:f>
              <c:numCache>
                <c:formatCode>General</c:formatCode>
                <c:ptCount val="5"/>
                <c:pt idx="0">
                  <c:v>170.83</c:v>
                </c:pt>
                <c:pt idx="1">
                  <c:v>65.819999999999993</c:v>
                </c:pt>
                <c:pt idx="2">
                  <c:v>38.870000000000005</c:v>
                </c:pt>
                <c:pt idx="3">
                  <c:v>7.74</c:v>
                </c:pt>
                <c:pt idx="4">
                  <c:v>2.4</c:v>
                </c:pt>
              </c:numCache>
            </c:numRef>
          </c:val>
        </c:ser>
        <c:ser>
          <c:idx val="1"/>
          <c:order val="1"/>
          <c:tx>
            <c:strRef>
              <c:f>Blad1!$D$1</c:f>
              <c:strCache>
                <c:ptCount val="1"/>
                <c:pt idx="0">
                  <c:v>International traffic</c:v>
                </c:pt>
              </c:strCache>
            </c:strRef>
          </c:tx>
          <c:invertIfNegative val="0"/>
          <c:cat>
            <c:strRef>
              <c:f>Blad1!$A$18:$A$22</c:f>
              <c:strCache>
                <c:ptCount val="5"/>
                <c:pt idx="0">
                  <c:v>Americas</c:v>
                </c:pt>
                <c:pt idx="1">
                  <c:v>Asia Oceania</c:v>
                </c:pt>
                <c:pt idx="2">
                  <c:v>Europe</c:v>
                </c:pt>
                <c:pt idx="3">
                  <c:v>Africa</c:v>
                </c:pt>
                <c:pt idx="4">
                  <c:v>Middle East</c:v>
                </c:pt>
              </c:strCache>
            </c:strRef>
          </c:cat>
          <c:val>
            <c:numRef>
              <c:f>Blad1!$D$18:$D$22</c:f>
              <c:numCache>
                <c:formatCode>General</c:formatCode>
                <c:ptCount val="5"/>
                <c:pt idx="0">
                  <c:v>98.210000000000008</c:v>
                </c:pt>
                <c:pt idx="1">
                  <c:v>140.22000000000003</c:v>
                </c:pt>
                <c:pt idx="2">
                  <c:v>160.41</c:v>
                </c:pt>
                <c:pt idx="3">
                  <c:v>19.940000000000001</c:v>
                </c:pt>
                <c:pt idx="4">
                  <c:v>36.549999999999997</c:v>
                </c:pt>
              </c:numCache>
            </c:numRef>
          </c:val>
        </c:ser>
        <c:dLbls>
          <c:showLegendKey val="0"/>
          <c:showVal val="0"/>
          <c:showCatName val="0"/>
          <c:showSerName val="0"/>
          <c:showPercent val="0"/>
          <c:showBubbleSize val="0"/>
        </c:dLbls>
        <c:gapWidth val="150"/>
        <c:axId val="112120576"/>
        <c:axId val="112122112"/>
      </c:barChart>
      <c:catAx>
        <c:axId val="112120576"/>
        <c:scaling>
          <c:orientation val="minMax"/>
        </c:scaling>
        <c:delete val="0"/>
        <c:axPos val="b"/>
        <c:majorTickMark val="out"/>
        <c:minorTickMark val="none"/>
        <c:tickLblPos val="nextTo"/>
        <c:txPr>
          <a:bodyPr/>
          <a:lstStyle/>
          <a:p>
            <a:pPr>
              <a:defRPr sz="1400" b="1"/>
            </a:pPr>
            <a:endParaRPr lang="en-US"/>
          </a:p>
        </c:txPr>
        <c:crossAx val="112122112"/>
        <c:crosses val="autoZero"/>
        <c:auto val="1"/>
        <c:lblAlgn val="ctr"/>
        <c:lblOffset val="100"/>
        <c:noMultiLvlLbl val="0"/>
      </c:catAx>
      <c:valAx>
        <c:axId val="112122112"/>
        <c:scaling>
          <c:orientation val="minMax"/>
        </c:scaling>
        <c:delete val="0"/>
        <c:axPos val="l"/>
        <c:majorGridlines/>
        <c:title>
          <c:tx>
            <c:rich>
              <a:bodyPr rot="-5400000" vert="horz"/>
              <a:lstStyle/>
              <a:p>
                <a:pPr>
                  <a:defRPr sz="2400"/>
                </a:pPr>
                <a:r>
                  <a:rPr lang="en-US" sz="2400"/>
                  <a:t>Aircraft</a:t>
                </a:r>
                <a:r>
                  <a:rPr lang="en-US" sz="2400" baseline="0"/>
                  <a:t> fuel burn (Mt CO2)</a:t>
                </a:r>
                <a:endParaRPr lang="en-US" sz="2400"/>
              </a:p>
            </c:rich>
          </c:tx>
          <c:layout/>
          <c:overlay val="0"/>
        </c:title>
        <c:numFmt formatCode="General" sourceLinked="1"/>
        <c:majorTickMark val="out"/>
        <c:minorTickMark val="none"/>
        <c:tickLblPos val="nextTo"/>
        <c:crossAx val="112120576"/>
        <c:crosses val="autoZero"/>
        <c:crossBetween val="between"/>
      </c:valAx>
      <c:spPr>
        <a:solidFill>
          <a:srgbClr val="E1F4FF"/>
        </a:solidFill>
      </c:spPr>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overlay val="0"/>
      <c:spPr>
        <a:solidFill>
          <a:srgbClr val="E1F4FF">
            <a:lumMod val="100000"/>
          </a:srgbClr>
        </a:solidFill>
      </c:spPr>
    </c:legend>
    <c:plotVisOnly val="1"/>
    <c:dispBlanksAs val="gap"/>
    <c:showDLblsOverMax val="0"/>
  </c:chart>
  <c:spPr>
    <a:solidFill>
      <a:srgbClr val="B9E4FF"/>
    </a:solidFill>
  </c:spPr>
  <c:txPr>
    <a:bodyPr/>
    <a:lstStyle/>
    <a:p>
      <a:pPr>
        <a:defRPr sz="800">
          <a:latin typeface="Trebuchet M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Blad1!$B$1</c:f>
              <c:strCache>
                <c:ptCount val="1"/>
                <c:pt idx="0">
                  <c:v>Domestic traffic</c:v>
                </c:pt>
              </c:strCache>
            </c:strRef>
          </c:tx>
          <c:invertIfNegative val="0"/>
          <c:cat>
            <c:strRef>
              <c:f>Blad1!$A$18:$A$22</c:f>
              <c:strCache>
                <c:ptCount val="5"/>
                <c:pt idx="0">
                  <c:v>Americas</c:v>
                </c:pt>
                <c:pt idx="1">
                  <c:v>Asia Oceania</c:v>
                </c:pt>
                <c:pt idx="2">
                  <c:v>Europe</c:v>
                </c:pt>
                <c:pt idx="3">
                  <c:v>Africa</c:v>
                </c:pt>
                <c:pt idx="4">
                  <c:v>Middle East</c:v>
                </c:pt>
              </c:strCache>
            </c:strRef>
          </c:cat>
          <c:val>
            <c:numRef>
              <c:f>Blad1!$B$18:$B$22</c:f>
              <c:numCache>
                <c:formatCode>General</c:formatCode>
                <c:ptCount val="5"/>
                <c:pt idx="0">
                  <c:v>170.83</c:v>
                </c:pt>
                <c:pt idx="1">
                  <c:v>65.819999999999993</c:v>
                </c:pt>
                <c:pt idx="2">
                  <c:v>38.870000000000005</c:v>
                </c:pt>
                <c:pt idx="3">
                  <c:v>7.74</c:v>
                </c:pt>
                <c:pt idx="4">
                  <c:v>2.4</c:v>
                </c:pt>
              </c:numCache>
            </c:numRef>
          </c:val>
        </c:ser>
        <c:ser>
          <c:idx val="1"/>
          <c:order val="1"/>
          <c:tx>
            <c:strRef>
              <c:f>Blad1!$D$1</c:f>
              <c:strCache>
                <c:ptCount val="1"/>
                <c:pt idx="0">
                  <c:v>International traffic</c:v>
                </c:pt>
              </c:strCache>
            </c:strRef>
          </c:tx>
          <c:invertIfNegative val="0"/>
          <c:cat>
            <c:strRef>
              <c:f>Blad1!$A$18:$A$22</c:f>
              <c:strCache>
                <c:ptCount val="5"/>
                <c:pt idx="0">
                  <c:v>Americas</c:v>
                </c:pt>
                <c:pt idx="1">
                  <c:v>Asia Oceania</c:v>
                </c:pt>
                <c:pt idx="2">
                  <c:v>Europe</c:v>
                </c:pt>
                <c:pt idx="3">
                  <c:v>Africa</c:v>
                </c:pt>
                <c:pt idx="4">
                  <c:v>Middle East</c:v>
                </c:pt>
              </c:strCache>
            </c:strRef>
          </c:cat>
          <c:val>
            <c:numRef>
              <c:f>Blad1!$D$18:$D$22</c:f>
              <c:numCache>
                <c:formatCode>General</c:formatCode>
                <c:ptCount val="5"/>
                <c:pt idx="0">
                  <c:v>98.210000000000008</c:v>
                </c:pt>
                <c:pt idx="1">
                  <c:v>140.22000000000003</c:v>
                </c:pt>
                <c:pt idx="2">
                  <c:v>160.41</c:v>
                </c:pt>
                <c:pt idx="3">
                  <c:v>19.940000000000001</c:v>
                </c:pt>
                <c:pt idx="4">
                  <c:v>36.549999999999997</c:v>
                </c:pt>
              </c:numCache>
            </c:numRef>
          </c:val>
        </c:ser>
        <c:dLbls>
          <c:showLegendKey val="0"/>
          <c:showVal val="0"/>
          <c:showCatName val="0"/>
          <c:showSerName val="0"/>
          <c:showPercent val="0"/>
          <c:showBubbleSize val="0"/>
        </c:dLbls>
        <c:gapWidth val="150"/>
        <c:overlap val="100"/>
        <c:axId val="112494464"/>
        <c:axId val="112496000"/>
      </c:barChart>
      <c:catAx>
        <c:axId val="112494464"/>
        <c:scaling>
          <c:orientation val="minMax"/>
        </c:scaling>
        <c:delete val="0"/>
        <c:axPos val="b"/>
        <c:majorTickMark val="out"/>
        <c:minorTickMark val="none"/>
        <c:tickLblPos val="nextTo"/>
        <c:txPr>
          <a:bodyPr/>
          <a:lstStyle/>
          <a:p>
            <a:pPr>
              <a:defRPr sz="1400" b="1"/>
            </a:pPr>
            <a:endParaRPr lang="en-US"/>
          </a:p>
        </c:txPr>
        <c:crossAx val="112496000"/>
        <c:crosses val="autoZero"/>
        <c:auto val="1"/>
        <c:lblAlgn val="ctr"/>
        <c:lblOffset val="100"/>
        <c:noMultiLvlLbl val="0"/>
      </c:catAx>
      <c:valAx>
        <c:axId val="112496000"/>
        <c:scaling>
          <c:orientation val="minMax"/>
        </c:scaling>
        <c:delete val="0"/>
        <c:axPos val="l"/>
        <c:title>
          <c:tx>
            <c:rich>
              <a:bodyPr rot="-5400000" vert="horz"/>
              <a:lstStyle/>
              <a:p>
                <a:pPr>
                  <a:defRPr sz="2800"/>
                </a:pPr>
                <a:r>
                  <a:rPr lang="nl-NL" sz="2800"/>
                  <a:t>Percentage</a:t>
                </a:r>
                <a:r>
                  <a:rPr lang="nl-NL" sz="2800" baseline="0"/>
                  <a:t> Aircraft fuel burn</a:t>
                </a:r>
                <a:endParaRPr lang="nl-NL" sz="2800"/>
              </a:p>
            </c:rich>
          </c:tx>
          <c:layout>
            <c:manualLayout>
              <c:xMode val="edge"/>
              <c:yMode val="edge"/>
              <c:x val="1.9444444444444445E-2"/>
              <c:y val="0.18376425258179474"/>
            </c:manualLayout>
          </c:layout>
          <c:overlay val="0"/>
        </c:title>
        <c:numFmt formatCode="0%" sourceLinked="1"/>
        <c:majorTickMark val="out"/>
        <c:minorTickMark val="none"/>
        <c:tickLblPos val="nextTo"/>
        <c:crossAx val="112494464"/>
        <c:crosses val="autoZero"/>
        <c:crossBetween val="between"/>
      </c:valAx>
      <c:spPr>
        <a:solidFill>
          <a:srgbClr val="E1F4FF"/>
        </a:solidFill>
      </c:spPr>
    </c:plotArea>
    <c:plotVisOnly val="1"/>
    <c:dispBlanksAs val="gap"/>
    <c:showDLblsOverMax val="0"/>
  </c:chart>
  <c:spPr>
    <a:solidFill>
      <a:srgbClr val="B9E4FF"/>
    </a:solidFill>
  </c:spPr>
  <c:txPr>
    <a:bodyPr/>
    <a:lstStyle/>
    <a:p>
      <a:pPr>
        <a:defRPr sz="800">
          <a:latin typeface="Trebuchet M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22969598435823"/>
          <c:y val="3.0549146142298714E-2"/>
          <c:w val="0.520938824954573"/>
          <c:h val="0.94873273594999952"/>
        </c:manualLayout>
      </c:layout>
      <c:pieChart>
        <c:varyColors val="1"/>
        <c:ser>
          <c:idx val="0"/>
          <c:order val="0"/>
          <c:dPt>
            <c:idx val="0"/>
            <c:bubble3D val="0"/>
            <c:spPr>
              <a:solidFill>
                <a:srgbClr val="0070C0"/>
              </a:solidFill>
            </c:spPr>
          </c:dPt>
          <c:dPt>
            <c:idx val="1"/>
            <c:bubble3D val="0"/>
            <c:spPr>
              <a:solidFill>
                <a:srgbClr val="C00000"/>
              </a:solidFill>
            </c:spPr>
          </c:dPt>
          <c:dPt>
            <c:idx val="2"/>
            <c:bubble3D val="0"/>
            <c:spPr>
              <a:solidFill>
                <a:srgbClr val="92D050"/>
              </a:solidFill>
            </c:spPr>
          </c:dPt>
          <c:dPt>
            <c:idx val="3"/>
            <c:bubble3D val="0"/>
            <c:spPr>
              <a:solidFill>
                <a:srgbClr val="7030A0"/>
              </a:solidFill>
            </c:spPr>
          </c:dPt>
          <c:dPt>
            <c:idx val="5"/>
            <c:bubble3D val="0"/>
            <c:spPr>
              <a:solidFill>
                <a:srgbClr val="FFC000"/>
              </a:solidFill>
            </c:spPr>
          </c:dPt>
          <c:dLbls>
            <c:dLbl>
              <c:idx val="4"/>
              <c:layout/>
              <c:tx>
                <c:rich>
                  <a:bodyPr/>
                  <a:lstStyle/>
                  <a:p>
                    <a:r>
                      <a:rPr lang="en-US" smtClean="0"/>
                      <a:t>Latam.</a:t>
                    </a:r>
                    <a:r>
                      <a:rPr lang="en-US" dirty="0"/>
                      <a:t>
7%</a:t>
                    </a:r>
                  </a:p>
                </c:rich>
              </c:tx>
              <c:showLegendKey val="0"/>
              <c:showVal val="0"/>
              <c:showCatName val="1"/>
              <c:showSerName val="0"/>
              <c:showPercent val="1"/>
              <c:showBubbleSize val="0"/>
            </c:dLbl>
            <c:txPr>
              <a:bodyPr/>
              <a:lstStyle/>
              <a:p>
                <a:pPr>
                  <a:defRPr sz="2400" b="1" baseline="0"/>
                </a:pPr>
                <a:endParaRPr lang="en-US"/>
              </a:p>
            </c:txPr>
            <c:showLegendKey val="0"/>
            <c:showVal val="0"/>
            <c:showCatName val="1"/>
            <c:showSerName val="0"/>
            <c:showPercent val="1"/>
            <c:showBubbleSize val="0"/>
            <c:showLeaderLines val="0"/>
          </c:dLbls>
          <c:cat>
            <c:strRef>
              <c:f>'ACCUMULATIVE GRAPH'!$A$3:$A$8</c:f>
              <c:strCache>
                <c:ptCount val="6"/>
                <c:pt idx="0">
                  <c:v>Asia/Pacific</c:v>
                </c:pt>
                <c:pt idx="1">
                  <c:v>Europe</c:v>
                </c:pt>
                <c:pt idx="2">
                  <c:v>North America</c:v>
                </c:pt>
                <c:pt idx="3">
                  <c:v>Middle East</c:v>
                </c:pt>
                <c:pt idx="4">
                  <c:v>Latin America/Carib.</c:v>
                </c:pt>
                <c:pt idx="5">
                  <c:v>Africa</c:v>
                </c:pt>
              </c:strCache>
            </c:strRef>
          </c:cat>
          <c:val>
            <c:numRef>
              <c:f>'ACCUMULATIVE GRAPH'!$G$3:$G$8</c:f>
              <c:numCache>
                <c:formatCode>General</c:formatCode>
                <c:ptCount val="6"/>
                <c:pt idx="0">
                  <c:v>836.92000000000007</c:v>
                </c:pt>
                <c:pt idx="1">
                  <c:v>683.01</c:v>
                </c:pt>
                <c:pt idx="2">
                  <c:v>305.26</c:v>
                </c:pt>
                <c:pt idx="3">
                  <c:v>221.23</c:v>
                </c:pt>
                <c:pt idx="4">
                  <c:v>162.68</c:v>
                </c:pt>
                <c:pt idx="5">
                  <c:v>129.69999999999999</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76813FF-27D5-48FE-81B6-1ED08AA924FC}" type="slidenum">
              <a:rPr lang="en-US"/>
              <a:pPr>
                <a:defRPr/>
              </a:pPr>
              <a:t>‹#›</a:t>
            </a:fld>
            <a:endParaRPr lang="en-US"/>
          </a:p>
        </p:txBody>
      </p:sp>
    </p:spTree>
    <p:extLst>
      <p:ext uri="{BB962C8B-B14F-4D97-AF65-F5344CB8AC3E}">
        <p14:creationId xmlns:p14="http://schemas.microsoft.com/office/powerpoint/2010/main" val="1068150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E244AD-17E9-4D2F-965B-233386F6F707}" type="slidenum">
              <a:rPr lang="en-US" smtClean="0"/>
              <a:pPr eaLnBrk="1" hangingPunct="1"/>
              <a:t>1</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10</a:t>
            </a:fld>
            <a:endParaRPr lang="en-US"/>
          </a:p>
        </p:txBody>
      </p:sp>
    </p:spTree>
    <p:extLst>
      <p:ext uri="{BB962C8B-B14F-4D97-AF65-F5344CB8AC3E}">
        <p14:creationId xmlns:p14="http://schemas.microsoft.com/office/powerpoint/2010/main" val="1340304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xfrm>
            <a:off x="6120217" y="8793773"/>
            <a:ext cx="544055" cy="1699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ea typeface="MS PGothic" pitchFamily="34" charset="-128"/>
              </a:defRPr>
            </a:lvl1pPr>
            <a:lvl2pPr marL="742950" indent="-285750" eaLnBrk="0" hangingPunct="0">
              <a:defRPr sz="1600">
                <a:solidFill>
                  <a:schemeClr val="tx1"/>
                </a:solidFill>
                <a:latin typeface="Arial" pitchFamily="34" charset="0"/>
                <a:ea typeface="MS PGothic" pitchFamily="34" charset="-128"/>
              </a:defRPr>
            </a:lvl2pPr>
            <a:lvl3pPr marL="1143000" indent="-228600" eaLnBrk="0" hangingPunct="0">
              <a:defRPr sz="1600">
                <a:solidFill>
                  <a:schemeClr val="tx1"/>
                </a:solidFill>
                <a:latin typeface="Arial" pitchFamily="34" charset="0"/>
                <a:ea typeface="MS PGothic" pitchFamily="34" charset="-128"/>
              </a:defRPr>
            </a:lvl3pPr>
            <a:lvl4pPr marL="1600200" indent="-228600" eaLnBrk="0" hangingPunct="0">
              <a:defRPr sz="1600">
                <a:solidFill>
                  <a:schemeClr val="tx1"/>
                </a:solidFill>
                <a:latin typeface="Arial" pitchFamily="34" charset="0"/>
                <a:ea typeface="MS PGothic" pitchFamily="34" charset="-128"/>
              </a:defRPr>
            </a:lvl4pPr>
            <a:lvl5pPr marL="2057400" indent="-228600" eaLnBrk="0" hangingPunct="0">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BB7511EC-21CD-47F9-9662-7AEE3301346B}" type="slidenum">
              <a:rPr lang="en-ZA" sz="1200">
                <a:solidFill>
                  <a:srgbClr val="000000"/>
                </a:solidFill>
              </a:rPr>
              <a:pPr eaLnBrk="1" hangingPunct="1"/>
              <a:t>11</a:t>
            </a:fld>
            <a:endParaRPr lang="en-ZA" sz="1200">
              <a:solidFill>
                <a:srgbClr val="000000"/>
              </a:solidFill>
            </a:endParaRPr>
          </a:p>
        </p:txBody>
      </p:sp>
      <p:sp>
        <p:nvSpPr>
          <p:cNvPr id="88067" name="AutoShape 6"/>
          <p:cNvSpPr>
            <a:spLocks noGrp="1" noRot="1" noChangeAspect="1" noChangeArrowheads="1" noTextEdit="1"/>
          </p:cNvSpPr>
          <p:nvPr>
            <p:ph type="sldImg"/>
          </p:nvPr>
        </p:nvSpPr>
        <p:spPr>
          <a:ln>
            <a:solidFill>
              <a:srgbClr val="000000"/>
            </a:solidFill>
          </a:ln>
        </p:spPr>
      </p:sp>
      <p:sp>
        <p:nvSpPr>
          <p:cNvPr id="88068" name="Rectangle 7"/>
          <p:cNvSpPr>
            <a:spLocks noGrp="1" noChangeArrowheads="1"/>
          </p:cNvSpPr>
          <p:nvPr>
            <p:ph type="body" idx="1"/>
          </p:nvPr>
        </p:nvSpPr>
        <p:spPr>
          <a:xfrm>
            <a:off x="555356" y="4913436"/>
            <a:ext cx="5844153" cy="22566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GB" smtClean="0">
                <a:latin typeface="Arial" pitchFamily="34" charset="0"/>
              </a:rPr>
              <a:t>“</a:t>
            </a:r>
            <a:r>
              <a:rPr lang="en-GB" smtClean="0">
                <a:latin typeface="Arial" pitchFamily="34" charset="0"/>
              </a:rPr>
              <a:t>In terms of the 2% yr-1 fuel efficiency goal, central growth scenario, none of the S2 to S5 technology and operational improvements alone can meet this goal, S5 falling short of it in 2050 by 185 Mtonnes CO2. If the biofuels are added to the S2 to S5 technology and operational improvement scenarios, the S5-bio just manages to comply by a small amount by 2050 (-10 Mtonnes CO2). Adding the extension of the existing regional MBMs, even to the S2 BAU scenario alone exceeds the 2% yr-1 goal by -69 Mtonnes CO2 in 2050. The addition of </a:t>
            </a:r>
            <a:r>
              <a:rPr lang="en-GB" altLang="en-GB" smtClean="0">
                <a:latin typeface="Arial" pitchFamily="34" charset="0"/>
              </a:rPr>
              <a:t>“</a:t>
            </a:r>
            <a:r>
              <a:rPr lang="en-GB" smtClean="0">
                <a:latin typeface="Arial" pitchFamily="34" charset="0"/>
              </a:rPr>
              <a:t>likely</a:t>
            </a:r>
            <a:r>
              <a:rPr lang="en-GB" altLang="en-GB" smtClean="0">
                <a:latin typeface="Arial" pitchFamily="34" charset="0"/>
              </a:rPr>
              <a:t>”</a:t>
            </a:r>
            <a:r>
              <a:rPr lang="en-GB" smtClean="0">
                <a:latin typeface="Arial" pitchFamily="34" charset="0"/>
              </a:rPr>
              <a:t> amounts of biofuel to S2/MBM improves this compliance to -112 Mtonnes CO2 in 2050. The maximum compliance is -346 from the full set of measures at MFR, whereas BAU S2, S2bio falling short of the target by a </a:t>
            </a:r>
            <a:r>
              <a:rPr lang="en-GB" altLang="en-GB" smtClean="0">
                <a:latin typeface="Arial" pitchFamily="34" charset="0"/>
              </a:rPr>
              <a:t>‘</a:t>
            </a:r>
            <a:r>
              <a:rPr lang="en-GB" smtClean="0">
                <a:latin typeface="Arial" pitchFamily="34" charset="0"/>
              </a:rPr>
              <a:t>gap</a:t>
            </a:r>
            <a:r>
              <a:rPr lang="en-GB" altLang="en-GB" smtClean="0">
                <a:latin typeface="Arial" pitchFamily="34" charset="0"/>
              </a:rPr>
              <a:t>’</a:t>
            </a:r>
            <a:r>
              <a:rPr lang="en-GB" smtClean="0">
                <a:latin typeface="Arial" pitchFamily="34" charset="0"/>
              </a:rPr>
              <a:t> of 517, 436 Mtonnes CO2 in 2050.</a:t>
            </a:r>
          </a:p>
          <a:p>
            <a:endParaRPr lang="en-GB" smtClean="0">
              <a:latin typeface="Arial" pitchFamily="34" charset="0"/>
            </a:endParaRPr>
          </a:p>
          <a:p>
            <a:r>
              <a:rPr lang="en-GB" smtClean="0">
                <a:latin typeface="Arial" pitchFamily="34" charset="0"/>
              </a:rPr>
              <a:t>None of the ranges of measures can meet the 2020 carbon-neutral goal in 2050 for the central growth scenario (or the low/high growth scenarios, see Figure 10): the emissions gap for the central growth scenario ranges between 1,107 Mtonnes CO2 (S2) and 153 Mtonnes CO2 (S5bio, MBM) in 2050.</a:t>
            </a:r>
          </a:p>
          <a:p>
            <a:endParaRPr lang="en-GB" smtClean="0">
              <a:latin typeface="Arial" pitchFamily="34" charset="0"/>
            </a:endParaRPr>
          </a:p>
          <a:p>
            <a:r>
              <a:rPr lang="en-GB" smtClean="0">
                <a:latin typeface="Arial" pitchFamily="34" charset="0"/>
              </a:rPr>
              <a:t>Similarly, none of the ranges of measures can meet either the 2005 stabilization of emissions goal, or the 2005-10% stabilization of emissions goal. The emission gaps are 1,247 to 384 Mtonnes CO2, 1,286 to 423 Mtonnes CO2 at 2005, respectively (central growth scenario).</a:t>
            </a:r>
            <a:endParaRPr lang="da-DK"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12</a:t>
            </a:fld>
            <a:endParaRPr lang="en-US"/>
          </a:p>
        </p:txBody>
      </p:sp>
    </p:spTree>
    <p:extLst>
      <p:ext uri="{BB962C8B-B14F-4D97-AF65-F5344CB8AC3E}">
        <p14:creationId xmlns:p14="http://schemas.microsoft.com/office/powerpoint/2010/main" val="543715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13</a:t>
            </a:fld>
            <a:endParaRPr lang="en-US"/>
          </a:p>
        </p:txBody>
      </p:sp>
    </p:spTree>
    <p:extLst>
      <p:ext uri="{BB962C8B-B14F-4D97-AF65-F5344CB8AC3E}">
        <p14:creationId xmlns:p14="http://schemas.microsoft.com/office/powerpoint/2010/main" val="1466522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b="1" smtClean="0">
              <a:latin typeface="Arial" pitchFamily="34" charset="0"/>
              <a:ea typeface="ＭＳ Ｐゴシック" pitchFamily="34" charset="-128"/>
            </a:endParaRPr>
          </a:p>
        </p:txBody>
      </p:sp>
      <p:sp>
        <p:nvSpPr>
          <p:cNvPr id="778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eaLnBrk="1" hangingPunct="1"/>
            <a:fld id="{8845C3D6-EF84-4A64-8914-F7023BF0BC9E}" type="slidenum">
              <a:rPr lang="en-ZA" sz="1200"/>
              <a:pPr eaLnBrk="1" hangingPunct="1"/>
              <a:t>14</a:t>
            </a:fld>
            <a:endParaRPr lang="en-ZA"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D690F2-FEBD-419C-9861-8C7617CCCB47}" type="slidenum">
              <a:rPr lang="en-GB" smtClean="0"/>
              <a:pPr/>
              <a:t>15</a:t>
            </a:fld>
            <a:endParaRPr lang="en-GB"/>
          </a:p>
        </p:txBody>
      </p:sp>
    </p:spTree>
    <p:extLst>
      <p:ext uri="{BB962C8B-B14F-4D97-AF65-F5344CB8AC3E}">
        <p14:creationId xmlns:p14="http://schemas.microsoft.com/office/powerpoint/2010/main" val="343729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16</a:t>
            </a:fld>
            <a:endParaRPr lang="en-US"/>
          </a:p>
        </p:txBody>
      </p:sp>
    </p:spTree>
    <p:extLst>
      <p:ext uri="{BB962C8B-B14F-4D97-AF65-F5344CB8AC3E}">
        <p14:creationId xmlns:p14="http://schemas.microsoft.com/office/powerpoint/2010/main" val="3681104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17</a:t>
            </a:fld>
            <a:endParaRPr lang="en-US"/>
          </a:p>
        </p:txBody>
      </p:sp>
    </p:spTree>
    <p:extLst>
      <p:ext uri="{BB962C8B-B14F-4D97-AF65-F5344CB8AC3E}">
        <p14:creationId xmlns:p14="http://schemas.microsoft.com/office/powerpoint/2010/main" val="1162575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18E369-8FA8-4C41-8EEB-380C62B4AB8C}" type="slidenum">
              <a:rPr lang="en-GB" smtClean="0"/>
              <a:t>18</a:t>
            </a:fld>
            <a:endParaRPr lang="en-GB"/>
          </a:p>
        </p:txBody>
      </p:sp>
    </p:spTree>
    <p:extLst>
      <p:ext uri="{BB962C8B-B14F-4D97-AF65-F5344CB8AC3E}">
        <p14:creationId xmlns:p14="http://schemas.microsoft.com/office/powerpoint/2010/main" val="2973545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18E369-8FA8-4C41-8EEB-380C62B4AB8C}" type="slidenum">
              <a:rPr lang="en-GB" smtClean="0"/>
              <a:t>19</a:t>
            </a:fld>
            <a:endParaRPr lang="en-GB"/>
          </a:p>
        </p:txBody>
      </p:sp>
    </p:spTree>
    <p:extLst>
      <p:ext uri="{BB962C8B-B14F-4D97-AF65-F5344CB8AC3E}">
        <p14:creationId xmlns:p14="http://schemas.microsoft.com/office/powerpoint/2010/main" val="297354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GB" dirty="0" smtClean="0"/>
          </a:p>
        </p:txBody>
      </p:sp>
      <p:sp>
        <p:nvSpPr>
          <p:cNvPr id="21508"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872375-9B20-490D-AD89-85417F1E41BD}" type="slidenum">
              <a:rPr lang="en-US" smtClean="0"/>
              <a:pPr eaLnBrk="1" hangingPunct="1"/>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20</a:t>
            </a:fld>
            <a:endParaRPr lang="en-US"/>
          </a:p>
        </p:txBody>
      </p:sp>
    </p:spTree>
    <p:extLst>
      <p:ext uri="{BB962C8B-B14F-4D97-AF65-F5344CB8AC3E}">
        <p14:creationId xmlns:p14="http://schemas.microsoft.com/office/powerpoint/2010/main" val="3118905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21</a:t>
            </a:fld>
            <a:endParaRPr lang="en-US"/>
          </a:p>
        </p:txBody>
      </p:sp>
    </p:spTree>
    <p:extLst>
      <p:ext uri="{BB962C8B-B14F-4D97-AF65-F5344CB8AC3E}">
        <p14:creationId xmlns:p14="http://schemas.microsoft.com/office/powerpoint/2010/main" val="2867338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22</a:t>
            </a:fld>
            <a:endParaRPr lang="en-US"/>
          </a:p>
        </p:txBody>
      </p:sp>
    </p:spTree>
    <p:extLst>
      <p:ext uri="{BB962C8B-B14F-4D97-AF65-F5344CB8AC3E}">
        <p14:creationId xmlns:p14="http://schemas.microsoft.com/office/powerpoint/2010/main" val="3433212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618E369-8FA8-4C41-8EEB-380C62B4AB8C}" type="slidenum">
              <a:rPr lang="en-GB" smtClean="0"/>
              <a:t>23</a:t>
            </a:fld>
            <a:endParaRPr lang="en-GB"/>
          </a:p>
        </p:txBody>
      </p:sp>
    </p:spTree>
    <p:extLst>
      <p:ext uri="{BB962C8B-B14F-4D97-AF65-F5344CB8AC3E}">
        <p14:creationId xmlns:p14="http://schemas.microsoft.com/office/powerpoint/2010/main" val="4148013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3</a:t>
            </a:fld>
            <a:endParaRPr lang="en-US"/>
          </a:p>
        </p:txBody>
      </p:sp>
    </p:spTree>
    <p:extLst>
      <p:ext uri="{BB962C8B-B14F-4D97-AF65-F5344CB8AC3E}">
        <p14:creationId xmlns:p14="http://schemas.microsoft.com/office/powerpoint/2010/main" val="227145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4</a:t>
            </a:fld>
            <a:endParaRPr lang="en-US"/>
          </a:p>
        </p:txBody>
      </p:sp>
    </p:spTree>
    <p:extLst>
      <p:ext uri="{BB962C8B-B14F-4D97-AF65-F5344CB8AC3E}">
        <p14:creationId xmlns:p14="http://schemas.microsoft.com/office/powerpoint/2010/main" val="35857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5</a:t>
            </a:fld>
            <a:endParaRPr lang="en-US"/>
          </a:p>
        </p:txBody>
      </p:sp>
    </p:spTree>
    <p:extLst>
      <p:ext uri="{BB962C8B-B14F-4D97-AF65-F5344CB8AC3E}">
        <p14:creationId xmlns:p14="http://schemas.microsoft.com/office/powerpoint/2010/main" val="958895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6</a:t>
            </a:fld>
            <a:endParaRPr lang="en-US"/>
          </a:p>
        </p:txBody>
      </p:sp>
    </p:spTree>
    <p:extLst>
      <p:ext uri="{BB962C8B-B14F-4D97-AF65-F5344CB8AC3E}">
        <p14:creationId xmlns:p14="http://schemas.microsoft.com/office/powerpoint/2010/main" val="1237233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GB" smtClean="0">
                <a:latin typeface="Arial" pitchFamily="34" charset="0"/>
              </a:rPr>
              <a:t>“</a:t>
            </a:r>
            <a:r>
              <a:rPr lang="en-GB" smtClean="0">
                <a:latin typeface="Arial" pitchFamily="34" charset="0"/>
              </a:rPr>
              <a:t>Continued work on a global MBM reinforces the need for a MBM framework to be agreed at 38th Assembly to support interim actions. This was requested by the 37th Assembly and must be delivered.</a:t>
            </a:r>
          </a:p>
          <a:p>
            <a:r>
              <a:rPr lang="en-GB" smtClean="0">
                <a:latin typeface="Arial" pitchFamily="34" charset="0"/>
              </a:rPr>
              <a:t>• The alternative scenario, namely no action at a State level in the absence of a global MBM taking effect, cannot be supported;</a:t>
            </a:r>
          </a:p>
          <a:p>
            <a:r>
              <a:rPr lang="en-GB" smtClean="0">
                <a:latin typeface="Arial" pitchFamily="34" charset="0"/>
              </a:rPr>
              <a:t>• ICAO must act now to create a Framework that provides legal and political certainty to act;</a:t>
            </a:r>
          </a:p>
          <a:p>
            <a:r>
              <a:rPr lang="en-GB" smtClean="0">
                <a:latin typeface="Arial" pitchFamily="34" charset="0"/>
              </a:rPr>
              <a:t>• A Framework must be capable of scaling up to 100% global emissions coverage without duplication. Of the approaches identified to date, only the </a:t>
            </a:r>
            <a:r>
              <a:rPr lang="en-GB" altLang="en-GB" smtClean="0">
                <a:latin typeface="Arial" pitchFamily="34" charset="0"/>
              </a:rPr>
              <a:t>“</a:t>
            </a:r>
            <a:r>
              <a:rPr lang="en-GB" smtClean="0">
                <a:latin typeface="Arial" pitchFamily="34" charset="0"/>
              </a:rPr>
              <a:t>all departing flights</a:t>
            </a:r>
            <a:r>
              <a:rPr lang="en-GB" altLang="en-GB" smtClean="0">
                <a:latin typeface="Arial" pitchFamily="34" charset="0"/>
              </a:rPr>
              <a:t>”</a:t>
            </a:r>
            <a:r>
              <a:rPr lang="en-GB" smtClean="0">
                <a:latin typeface="Arial" pitchFamily="34" charset="0"/>
              </a:rPr>
              <a:t>, </a:t>
            </a:r>
            <a:r>
              <a:rPr lang="en-GB" altLang="en-GB" smtClean="0">
                <a:latin typeface="Arial" pitchFamily="34" charset="0"/>
              </a:rPr>
              <a:t>“</a:t>
            </a:r>
            <a:r>
              <a:rPr lang="en-GB" smtClean="0">
                <a:latin typeface="Arial" pitchFamily="34" charset="0"/>
              </a:rPr>
              <a:t>nationality of carrier</a:t>
            </a:r>
            <a:r>
              <a:rPr lang="en-GB" altLang="en-GB" smtClean="0">
                <a:latin typeface="Arial" pitchFamily="34" charset="0"/>
              </a:rPr>
              <a:t>”</a:t>
            </a:r>
            <a:r>
              <a:rPr lang="en-GB" smtClean="0">
                <a:latin typeface="Arial" pitchFamily="34" charset="0"/>
              </a:rPr>
              <a:t> and </a:t>
            </a:r>
            <a:r>
              <a:rPr lang="en-GB" altLang="en-GB" smtClean="0">
                <a:latin typeface="Arial" pitchFamily="34" charset="0"/>
              </a:rPr>
              <a:t>“</a:t>
            </a:r>
            <a:r>
              <a:rPr lang="en-GB" smtClean="0">
                <a:latin typeface="Arial" pitchFamily="34" charset="0"/>
              </a:rPr>
              <a:t>FIR airspace</a:t>
            </a:r>
            <a:r>
              <a:rPr lang="en-GB" altLang="en-GB" smtClean="0">
                <a:latin typeface="Arial" pitchFamily="34" charset="0"/>
              </a:rPr>
              <a:t>”</a:t>
            </a:r>
            <a:r>
              <a:rPr lang="en-GB" smtClean="0">
                <a:latin typeface="Arial" pitchFamily="34" charset="0"/>
              </a:rPr>
              <a:t> approaches are capable of achieving this objective.</a:t>
            </a:r>
            <a:r>
              <a:rPr lang="en-GB" altLang="en-GB" smtClean="0">
                <a:latin typeface="Arial" pitchFamily="34" charset="0"/>
              </a:rPr>
              <a:t>”</a:t>
            </a:r>
            <a:endParaRPr lang="en-GB" smtClean="0">
              <a:latin typeface="Arial" pitchFamily="34" charset="0"/>
            </a:endParaRP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ea typeface="MS PGothic" pitchFamily="34" charset="-128"/>
              </a:defRPr>
            </a:lvl1pPr>
            <a:lvl2pPr marL="742950" indent="-285750" eaLnBrk="0" hangingPunct="0">
              <a:defRPr sz="1600">
                <a:solidFill>
                  <a:schemeClr val="tx1"/>
                </a:solidFill>
                <a:latin typeface="Arial" pitchFamily="34" charset="0"/>
                <a:ea typeface="MS PGothic" pitchFamily="34" charset="-128"/>
              </a:defRPr>
            </a:lvl2pPr>
            <a:lvl3pPr marL="1143000" indent="-228600" eaLnBrk="0" hangingPunct="0">
              <a:defRPr sz="1600">
                <a:solidFill>
                  <a:schemeClr val="tx1"/>
                </a:solidFill>
                <a:latin typeface="Arial" pitchFamily="34" charset="0"/>
                <a:ea typeface="MS PGothic" pitchFamily="34" charset="-128"/>
              </a:defRPr>
            </a:lvl3pPr>
            <a:lvl4pPr marL="1600200" indent="-228600" eaLnBrk="0" hangingPunct="0">
              <a:defRPr sz="1600">
                <a:solidFill>
                  <a:schemeClr val="tx1"/>
                </a:solidFill>
                <a:latin typeface="Arial" pitchFamily="34" charset="0"/>
                <a:ea typeface="MS PGothic" pitchFamily="34" charset="-128"/>
              </a:defRPr>
            </a:lvl4pPr>
            <a:lvl5pPr marL="2057400" indent="-228600" eaLnBrk="0" hangingPunct="0">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3E3BA370-2ACE-41BD-A2D7-5F48EDA63D15}" type="slidenum">
              <a:rPr lang="en-ZA" sz="1200"/>
              <a:pPr eaLnBrk="1" hangingPunct="1"/>
              <a:t>7</a:t>
            </a:fld>
            <a:endParaRPr lang="en-ZA"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8</a:t>
            </a:fld>
            <a:endParaRPr lang="en-US"/>
          </a:p>
        </p:txBody>
      </p:sp>
    </p:spTree>
    <p:extLst>
      <p:ext uri="{BB962C8B-B14F-4D97-AF65-F5344CB8AC3E}">
        <p14:creationId xmlns:p14="http://schemas.microsoft.com/office/powerpoint/2010/main" val="134030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76813FF-27D5-48FE-81B6-1ED08AA924FC}" type="slidenum">
              <a:rPr lang="en-US" smtClean="0"/>
              <a:pPr>
                <a:defRPr/>
              </a:pPr>
              <a:t>9</a:t>
            </a:fld>
            <a:endParaRPr lang="en-US"/>
          </a:p>
        </p:txBody>
      </p:sp>
    </p:spTree>
    <p:extLst>
      <p:ext uri="{BB962C8B-B14F-4D97-AF65-F5344CB8AC3E}">
        <p14:creationId xmlns:p14="http://schemas.microsoft.com/office/powerpoint/2010/main" val="265733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04E371-9D89-4065-AAC9-760ED5417B70}" type="slidenum">
              <a:rPr lang="en-US" smtClean="0"/>
              <a:pPr>
                <a:defRPr/>
              </a:pPr>
              <a:t>‹#›</a:t>
            </a:fld>
            <a:endParaRPr lang="en-US"/>
          </a:p>
        </p:txBody>
      </p:sp>
    </p:spTree>
    <p:extLst>
      <p:ext uri="{BB962C8B-B14F-4D97-AF65-F5344CB8AC3E}">
        <p14:creationId xmlns:p14="http://schemas.microsoft.com/office/powerpoint/2010/main" val="105155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81ADF1-0E1E-47A1-AE87-529A21A42A46}" type="slidenum">
              <a:rPr lang="en-US" smtClean="0"/>
              <a:pPr>
                <a:defRPr/>
              </a:pPr>
              <a:t>‹#›</a:t>
            </a:fld>
            <a:endParaRPr lang="en-US"/>
          </a:p>
        </p:txBody>
      </p:sp>
    </p:spTree>
    <p:extLst>
      <p:ext uri="{BB962C8B-B14F-4D97-AF65-F5344CB8AC3E}">
        <p14:creationId xmlns:p14="http://schemas.microsoft.com/office/powerpoint/2010/main" val="195412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D3C1E0E-5738-4A59-AA63-7BB085985159}" type="slidenum">
              <a:rPr lang="en-US" smtClean="0"/>
              <a:pPr>
                <a:defRPr/>
              </a:pPr>
              <a:t>‹#›</a:t>
            </a:fld>
            <a:endParaRPr lang="en-US"/>
          </a:p>
        </p:txBody>
      </p:sp>
    </p:spTree>
    <p:extLst>
      <p:ext uri="{BB962C8B-B14F-4D97-AF65-F5344CB8AC3E}">
        <p14:creationId xmlns:p14="http://schemas.microsoft.com/office/powerpoint/2010/main" val="131745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ADA6F38-D856-4474-8AED-B2319F3B9D5A}" type="slidenum">
              <a:rPr lang="en-US" smtClean="0"/>
              <a:pPr>
                <a:defRPr/>
              </a:pPr>
              <a:t>‹#›</a:t>
            </a:fld>
            <a:endParaRPr lang="en-US"/>
          </a:p>
        </p:txBody>
      </p:sp>
    </p:spTree>
    <p:extLst>
      <p:ext uri="{BB962C8B-B14F-4D97-AF65-F5344CB8AC3E}">
        <p14:creationId xmlns:p14="http://schemas.microsoft.com/office/powerpoint/2010/main" val="226463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BB63C3-BF22-4FF1-BC57-BCFDD7F434C6}" type="slidenum">
              <a:rPr lang="en-US" smtClean="0"/>
              <a:pPr>
                <a:defRPr/>
              </a:pPr>
              <a:t>‹#›</a:t>
            </a:fld>
            <a:endParaRPr lang="en-US"/>
          </a:p>
        </p:txBody>
      </p:sp>
    </p:spTree>
    <p:extLst>
      <p:ext uri="{BB962C8B-B14F-4D97-AF65-F5344CB8AC3E}">
        <p14:creationId xmlns:p14="http://schemas.microsoft.com/office/powerpoint/2010/main" val="414224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8E395F5-F4CB-4E23-97C0-E41E4E5DE8E8}" type="slidenum">
              <a:rPr lang="en-US" smtClean="0"/>
              <a:pPr>
                <a:defRPr/>
              </a:pPr>
              <a:t>‹#›</a:t>
            </a:fld>
            <a:endParaRPr lang="en-US"/>
          </a:p>
        </p:txBody>
      </p:sp>
    </p:spTree>
    <p:extLst>
      <p:ext uri="{BB962C8B-B14F-4D97-AF65-F5344CB8AC3E}">
        <p14:creationId xmlns:p14="http://schemas.microsoft.com/office/powerpoint/2010/main" val="366530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8E36257-0F05-48BD-BE99-1928D5DC19F1}" type="slidenum">
              <a:rPr lang="en-US" smtClean="0"/>
              <a:pPr>
                <a:defRPr/>
              </a:pPr>
              <a:t>‹#›</a:t>
            </a:fld>
            <a:endParaRPr lang="en-US"/>
          </a:p>
        </p:txBody>
      </p:sp>
    </p:spTree>
    <p:extLst>
      <p:ext uri="{BB962C8B-B14F-4D97-AF65-F5344CB8AC3E}">
        <p14:creationId xmlns:p14="http://schemas.microsoft.com/office/powerpoint/2010/main" val="1946546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85E5026-0152-4DC1-B49C-0050A2B89734}" type="slidenum">
              <a:rPr lang="en-US" smtClean="0"/>
              <a:pPr>
                <a:defRPr/>
              </a:pPr>
              <a:t>‹#›</a:t>
            </a:fld>
            <a:endParaRPr lang="en-US"/>
          </a:p>
        </p:txBody>
      </p:sp>
    </p:spTree>
    <p:extLst>
      <p:ext uri="{BB962C8B-B14F-4D97-AF65-F5344CB8AC3E}">
        <p14:creationId xmlns:p14="http://schemas.microsoft.com/office/powerpoint/2010/main" val="152994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3DDB405-34CA-49EE-B3C6-337AB330833F}" type="slidenum">
              <a:rPr lang="en-US" smtClean="0"/>
              <a:pPr>
                <a:defRPr/>
              </a:pPr>
              <a:t>‹#›</a:t>
            </a:fld>
            <a:endParaRPr lang="en-US"/>
          </a:p>
        </p:txBody>
      </p:sp>
    </p:spTree>
    <p:extLst>
      <p:ext uri="{BB962C8B-B14F-4D97-AF65-F5344CB8AC3E}">
        <p14:creationId xmlns:p14="http://schemas.microsoft.com/office/powerpoint/2010/main" val="280017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C25F055-784E-41EA-8236-EFB87343FF3E}" type="slidenum">
              <a:rPr lang="en-US" smtClean="0"/>
              <a:pPr>
                <a:defRPr/>
              </a:pPr>
              <a:t>‹#›</a:t>
            </a:fld>
            <a:endParaRPr lang="en-US"/>
          </a:p>
        </p:txBody>
      </p:sp>
    </p:spTree>
    <p:extLst>
      <p:ext uri="{BB962C8B-B14F-4D97-AF65-F5344CB8AC3E}">
        <p14:creationId xmlns:p14="http://schemas.microsoft.com/office/powerpoint/2010/main" val="195872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5A4F99-1628-4063-ADFE-B94E7BC239BF}" type="slidenum">
              <a:rPr lang="en-US" smtClean="0"/>
              <a:pPr>
                <a:defRPr/>
              </a:pPr>
              <a:t>‹#›</a:t>
            </a:fld>
            <a:endParaRPr lang="en-US"/>
          </a:p>
        </p:txBody>
      </p:sp>
    </p:spTree>
    <p:extLst>
      <p:ext uri="{BB962C8B-B14F-4D97-AF65-F5344CB8AC3E}">
        <p14:creationId xmlns:p14="http://schemas.microsoft.com/office/powerpoint/2010/main" val="372310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DA1308-B663-4F84-9CB5-E9386E7C8120}" type="slidenum">
              <a:rPr lang="en-US" smtClean="0"/>
              <a:pPr>
                <a:defRPr/>
              </a:pPr>
              <a:t>‹#›</a:t>
            </a:fld>
            <a:endParaRPr lang="en-US"/>
          </a:p>
        </p:txBody>
      </p:sp>
      <p:pic>
        <p:nvPicPr>
          <p:cNvPr id="7" name="Picture 7" descr="T&amp;E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8313" y="5994400"/>
            <a:ext cx="2447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6300788" y="6308725"/>
            <a:ext cx="23034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fr-BE" sz="1200" smtClean="0">
                <a:solidFill>
                  <a:schemeClr val="bg2"/>
                </a:solidFill>
              </a:rPr>
              <a:t>www.transportenvironment.org</a:t>
            </a:r>
            <a:endParaRPr lang="en-US" sz="1200" smtClean="0">
              <a:solidFill>
                <a:schemeClr val="bg2"/>
              </a:solidFill>
            </a:endParaRPr>
          </a:p>
        </p:txBody>
      </p:sp>
    </p:spTree>
    <p:extLst>
      <p:ext uri="{BB962C8B-B14F-4D97-AF65-F5344CB8AC3E}">
        <p14:creationId xmlns:p14="http://schemas.microsoft.com/office/powerpoint/2010/main" val="312472106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062038"/>
            <a:ext cx="7427913" cy="2798762"/>
          </a:xfrm>
        </p:spPr>
        <p:txBody>
          <a:bodyPr>
            <a:normAutofit fontScale="90000"/>
          </a:bodyPr>
          <a:lstStyle/>
          <a:p>
            <a:pPr eaLnBrk="1" hangingPunct="1"/>
            <a:r>
              <a:rPr lang="en-GB" b="1" dirty="0" smtClean="0"/>
              <a:t>   Mitigating emissions from 	International Aviation</a:t>
            </a:r>
            <a:br>
              <a:rPr lang="en-GB" b="1" dirty="0" smtClean="0"/>
            </a:br>
            <a:r>
              <a:rPr lang="en-GB" b="1" dirty="0" smtClean="0"/>
              <a:t/>
            </a:r>
            <a:br>
              <a:rPr lang="en-GB" b="1" dirty="0" smtClean="0"/>
            </a:br>
            <a:r>
              <a:rPr lang="en-GB" b="1" dirty="0" smtClean="0"/>
              <a:t>    the </a:t>
            </a:r>
            <a:r>
              <a:rPr lang="en-GB" b="1" dirty="0" err="1" smtClean="0"/>
              <a:t>ongoing</a:t>
            </a:r>
            <a:r>
              <a:rPr lang="en-GB" b="1" dirty="0" smtClean="0"/>
              <a:t> story…</a:t>
            </a:r>
            <a:r>
              <a:rPr lang="en-GB" b="1" dirty="0" smtClean="0"/>
              <a:t/>
            </a:r>
            <a:br>
              <a:rPr lang="en-GB" b="1" dirty="0" smtClean="0"/>
            </a:br>
            <a:endParaRPr lang="en-US" b="1" dirty="0" smtClean="0"/>
          </a:p>
        </p:txBody>
      </p:sp>
      <p:sp>
        <p:nvSpPr>
          <p:cNvPr id="2051" name="Rectangle 3"/>
          <p:cNvSpPr>
            <a:spLocks noGrp="1" noChangeArrowheads="1"/>
          </p:cNvSpPr>
          <p:nvPr>
            <p:ph idx="1"/>
          </p:nvPr>
        </p:nvSpPr>
        <p:spPr>
          <a:xfrm>
            <a:off x="468313" y="3356992"/>
            <a:ext cx="8229600" cy="2592288"/>
          </a:xfrm>
        </p:spPr>
        <p:txBody>
          <a:bodyPr>
            <a:normAutofit lnSpcReduction="10000"/>
          </a:bodyPr>
          <a:lstStyle/>
          <a:p>
            <a:pPr eaLnBrk="1" hangingPunct="1">
              <a:buFontTx/>
              <a:buNone/>
            </a:pPr>
            <a:r>
              <a:rPr lang="en-GB" dirty="0" smtClean="0"/>
              <a:t>          </a:t>
            </a:r>
            <a:endParaRPr lang="en-GB" sz="3600" b="1" dirty="0" smtClean="0">
              <a:solidFill>
                <a:srgbClr val="41AD49"/>
              </a:solidFill>
            </a:endParaRPr>
          </a:p>
          <a:p>
            <a:pPr eaLnBrk="1" hangingPunct="1">
              <a:buFontTx/>
              <a:buNone/>
            </a:pPr>
            <a:r>
              <a:rPr lang="en-GB" sz="3600" b="1" dirty="0" smtClean="0">
                <a:solidFill>
                  <a:srgbClr val="41AD49"/>
                </a:solidFill>
              </a:rPr>
              <a:t>         </a:t>
            </a:r>
            <a:r>
              <a:rPr lang="en-GB" b="1" dirty="0" smtClean="0">
                <a:solidFill>
                  <a:srgbClr val="41AD49"/>
                </a:solidFill>
              </a:rPr>
              <a:t>                                        </a:t>
            </a:r>
          </a:p>
          <a:p>
            <a:pPr eaLnBrk="1" hangingPunct="1">
              <a:buFontTx/>
              <a:buNone/>
            </a:pPr>
            <a:r>
              <a:rPr lang="en-GB" b="1" dirty="0" smtClean="0">
                <a:solidFill>
                  <a:srgbClr val="41AD49"/>
                </a:solidFill>
              </a:rPr>
              <a:t>                                                                      					</a:t>
            </a:r>
            <a:r>
              <a:rPr lang="en-GB" b="1" dirty="0" smtClean="0">
                <a:solidFill>
                  <a:srgbClr val="41AD49"/>
                </a:solidFill>
              </a:rPr>
              <a:t>           </a:t>
            </a:r>
            <a:r>
              <a:rPr lang="en-GB" sz="2800" b="1" dirty="0" smtClean="0">
                <a:solidFill>
                  <a:srgbClr val="41AD49"/>
                </a:solidFill>
              </a:rPr>
              <a:t>Bill </a:t>
            </a:r>
            <a:r>
              <a:rPr lang="en-GB" sz="2800" b="1" dirty="0" smtClean="0">
                <a:solidFill>
                  <a:srgbClr val="41AD49"/>
                </a:solidFill>
              </a:rPr>
              <a:t>Hemmings</a:t>
            </a:r>
          </a:p>
          <a:p>
            <a:pPr eaLnBrk="1" hangingPunct="1">
              <a:buFontTx/>
              <a:buNone/>
            </a:pPr>
            <a:r>
              <a:rPr lang="en-GB" sz="2800" b="1" dirty="0" smtClean="0">
                <a:solidFill>
                  <a:srgbClr val="41AD49"/>
                </a:solidFill>
              </a:rPr>
              <a:t>                                       	</a:t>
            </a:r>
            <a:r>
              <a:rPr lang="en-GB" sz="2800" b="1" dirty="0" smtClean="0">
                <a:solidFill>
                  <a:srgbClr val="41AD49"/>
                </a:solidFill>
              </a:rPr>
              <a:t>             March </a:t>
            </a:r>
            <a:r>
              <a:rPr lang="en-GB" sz="2800" b="1" dirty="0" smtClean="0">
                <a:solidFill>
                  <a:srgbClr val="41AD49"/>
                </a:solidFill>
              </a:rPr>
              <a:t>2013</a:t>
            </a:r>
            <a:endParaRPr lang="en-US" sz="2400" b="1" dirty="0" smtClean="0">
              <a:solidFill>
                <a:srgbClr val="41AD4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0" y="0"/>
            <a:ext cx="9144000" cy="105273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smtClean="0">
                <a:solidFill>
                  <a:srgbClr val="00B050"/>
                </a:solidFill>
              </a:rPr>
              <a:t>ICAO; what next? </a:t>
            </a:r>
            <a:endParaRPr lang="en-GB" sz="4800" b="1" dirty="0">
              <a:solidFill>
                <a:srgbClr val="00B050"/>
              </a:solidFill>
            </a:endParaRPr>
          </a:p>
        </p:txBody>
      </p:sp>
      <p:sp>
        <p:nvSpPr>
          <p:cNvPr id="7" name="TextBox 6"/>
          <p:cNvSpPr txBox="1"/>
          <p:nvPr/>
        </p:nvSpPr>
        <p:spPr>
          <a:xfrm>
            <a:off x="251520" y="1052736"/>
            <a:ext cx="8892480" cy="7125027"/>
          </a:xfrm>
          <a:prstGeom prst="rect">
            <a:avLst/>
          </a:prstGeom>
          <a:noFill/>
        </p:spPr>
        <p:txBody>
          <a:bodyPr wrap="square" rtlCol="0">
            <a:spAutoFit/>
          </a:bodyPr>
          <a:lstStyle/>
          <a:p>
            <a:pPr>
              <a:spcBef>
                <a:spcPts val="600"/>
              </a:spcBef>
            </a:pPr>
            <a:r>
              <a:rPr lang="en-GB" sz="2400" dirty="0" smtClean="0"/>
              <a:t>HGCC Report </a:t>
            </a:r>
            <a:r>
              <a:rPr lang="en-GB" sz="2400" dirty="0" err="1" smtClean="0"/>
              <a:t>sidelined</a:t>
            </a:r>
            <a:r>
              <a:rPr lang="en-GB" sz="2400" dirty="0" smtClean="0"/>
              <a:t> as info paper</a:t>
            </a:r>
          </a:p>
          <a:p>
            <a:pPr>
              <a:spcBef>
                <a:spcPts val="600"/>
              </a:spcBef>
            </a:pPr>
            <a:r>
              <a:rPr lang="en-GB" sz="2400" dirty="0" smtClean="0"/>
              <a:t>Secretariat/Council will </a:t>
            </a:r>
            <a:r>
              <a:rPr lang="en-GB" sz="2400" dirty="0" smtClean="0"/>
              <a:t>draft Assembly resolutions</a:t>
            </a:r>
          </a:p>
          <a:p>
            <a:pPr>
              <a:spcBef>
                <a:spcPts val="600"/>
              </a:spcBef>
            </a:pPr>
            <a:r>
              <a:rPr lang="en-GB" sz="2400" dirty="0" smtClean="0"/>
              <a:t>ATC and Council </a:t>
            </a:r>
            <a:r>
              <a:rPr lang="en-GB" sz="2400" dirty="0" smtClean="0"/>
              <a:t>now; Consultations </a:t>
            </a:r>
            <a:r>
              <a:rPr lang="en-GB" sz="2400" dirty="0" smtClean="0"/>
              <a:t>over the summer</a:t>
            </a:r>
          </a:p>
          <a:p>
            <a:pPr>
              <a:spcBef>
                <a:spcPts val="600"/>
              </a:spcBef>
            </a:pPr>
            <a:r>
              <a:rPr lang="en-GB" sz="2400" dirty="0" smtClean="0"/>
              <a:t>Special (Council?) meeting early September</a:t>
            </a:r>
          </a:p>
          <a:p>
            <a:pPr>
              <a:spcBef>
                <a:spcPts val="600"/>
              </a:spcBef>
            </a:pPr>
            <a:r>
              <a:rPr lang="en-GB" sz="2400" dirty="0" smtClean="0"/>
              <a:t>IATA AGM calls for agreement on MBMs at this Assembly</a:t>
            </a:r>
          </a:p>
          <a:p>
            <a:pPr>
              <a:spcBef>
                <a:spcPts val="600"/>
              </a:spcBef>
            </a:pPr>
            <a:r>
              <a:rPr lang="en-GB" sz="2400" dirty="0" smtClean="0"/>
              <a:t>China et al dismiss this at ATC </a:t>
            </a:r>
          </a:p>
          <a:p>
            <a:pPr>
              <a:spcBef>
                <a:spcPts val="600"/>
              </a:spcBef>
            </a:pPr>
            <a:r>
              <a:rPr lang="en-GB" sz="2400" dirty="0" smtClean="0"/>
              <a:t>Key issues; </a:t>
            </a:r>
          </a:p>
          <a:p>
            <a:pPr>
              <a:spcBef>
                <a:spcPts val="600"/>
              </a:spcBef>
            </a:pPr>
            <a:r>
              <a:rPr lang="en-GB" sz="2400" dirty="0" smtClean="0"/>
              <a:t>Agree on global MBM in 2013 to implement in 2016 </a:t>
            </a:r>
          </a:p>
          <a:p>
            <a:pPr>
              <a:spcBef>
                <a:spcPts val="600"/>
              </a:spcBef>
            </a:pPr>
            <a:r>
              <a:rPr lang="en-GB" sz="2400" dirty="0" smtClean="0"/>
              <a:t>CBDR – Council has dismissed de </a:t>
            </a:r>
            <a:r>
              <a:rPr lang="en-GB" sz="2400" dirty="0" err="1" smtClean="0"/>
              <a:t>minimis</a:t>
            </a:r>
            <a:r>
              <a:rPr lang="en-GB" sz="2400" dirty="0" smtClean="0"/>
              <a:t> proposal</a:t>
            </a:r>
          </a:p>
          <a:p>
            <a:pPr>
              <a:spcBef>
                <a:spcPts val="600"/>
              </a:spcBef>
            </a:pPr>
            <a:r>
              <a:rPr lang="en-GB" sz="2400" dirty="0" smtClean="0"/>
              <a:t>how to treat fast growth carriers fairly.</a:t>
            </a:r>
          </a:p>
          <a:p>
            <a:pPr>
              <a:spcBef>
                <a:spcPts val="600"/>
              </a:spcBef>
            </a:pPr>
            <a:r>
              <a:rPr lang="en-GB" sz="2400" dirty="0" smtClean="0"/>
              <a:t>how can a program based on offsets be environmentally sound?</a:t>
            </a:r>
          </a:p>
          <a:p>
            <a:pPr>
              <a:spcBef>
                <a:spcPts val="600"/>
              </a:spcBef>
            </a:pPr>
            <a:r>
              <a:rPr lang="en-GB" sz="2400" dirty="0" smtClean="0"/>
              <a:t>How to implement globally without new Treaty?</a:t>
            </a:r>
          </a:p>
          <a:p>
            <a:endParaRPr lang="en-GB" sz="2400" dirty="0"/>
          </a:p>
          <a:p>
            <a:pPr marL="449263">
              <a:buFont typeface="Arial" pitchFamily="34" charset="0"/>
              <a:buChar char="•"/>
            </a:pPr>
            <a:endParaRPr lang="en-GB" dirty="0" smtClean="0"/>
          </a:p>
          <a:p>
            <a:pPr marL="449263">
              <a:buFont typeface="Arial" pitchFamily="34" charset="0"/>
              <a:buChar char="•"/>
            </a:pPr>
            <a:endParaRPr lang="en-GB" dirty="0" smtClean="0"/>
          </a:p>
          <a:p>
            <a:pPr marL="449263">
              <a:buFont typeface="Arial" pitchFamily="34" charset="0"/>
              <a:buChar char="•"/>
            </a:pPr>
            <a:endParaRPr lang="en-GB" dirty="0" smtClean="0"/>
          </a:p>
          <a:p>
            <a:pPr marL="449263"/>
            <a:endParaRPr lang="en-GB" dirty="0" smtClean="0">
              <a:solidFill>
                <a:schemeClr val="accent1"/>
              </a:solidFill>
            </a:endParaRPr>
          </a:p>
          <a:p>
            <a:pPr marL="449263"/>
            <a:endParaRPr lang="en-GB" dirty="0" smtClean="0">
              <a:solidFill>
                <a:schemeClr val="accent1"/>
              </a:solidFill>
            </a:endParaRPr>
          </a:p>
        </p:txBody>
      </p:sp>
      <p:sp>
        <p:nvSpPr>
          <p:cNvPr id="11" name="TextBox 10"/>
          <p:cNvSpPr txBox="1"/>
          <p:nvPr/>
        </p:nvSpPr>
        <p:spPr>
          <a:xfrm>
            <a:off x="2571736" y="5214950"/>
            <a:ext cx="6215106" cy="369332"/>
          </a:xfrm>
          <a:prstGeom prst="rect">
            <a:avLst/>
          </a:prstGeom>
          <a:noFill/>
        </p:spPr>
        <p:txBody>
          <a:bodyPr wrap="square" rtlCol="0">
            <a:spAutoFit/>
          </a:bodyPr>
          <a:lstStyle/>
          <a:p>
            <a:r>
              <a:rPr lang="en-GB" b="1" dirty="0" smtClean="0">
                <a:solidFill>
                  <a:schemeClr val="accent1"/>
                </a:solidFill>
              </a:rPr>
              <a:t> </a:t>
            </a:r>
            <a:endParaRPr lang="en-GB" b="1" dirty="0">
              <a:solidFill>
                <a:schemeClr val="accent1"/>
              </a:solidFill>
            </a:endParaRPr>
          </a:p>
        </p:txBody>
      </p:sp>
    </p:spTree>
    <p:extLst>
      <p:ext uri="{BB962C8B-B14F-4D97-AF65-F5344CB8AC3E}">
        <p14:creationId xmlns:p14="http://schemas.microsoft.com/office/powerpoint/2010/main" val="174084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836712"/>
          </a:xfrm>
          <a:solidFill>
            <a:schemeClr val="bg1">
              <a:lumMod val="75000"/>
            </a:schemeClr>
          </a:solidFill>
        </p:spPr>
        <p:txBody>
          <a:bodyPr>
            <a:noAutofit/>
          </a:bodyPr>
          <a:lstStyle/>
          <a:p>
            <a:r>
              <a:rPr lang="en-US" sz="3600" b="1" dirty="0" smtClean="0">
                <a:solidFill>
                  <a:srgbClr val="41AD49"/>
                </a:solidFill>
              </a:rPr>
              <a:t>Problem at ICAO; there </a:t>
            </a:r>
            <a:r>
              <a:rPr lang="en-US" sz="3600" b="1" dirty="0">
                <a:solidFill>
                  <a:srgbClr val="41AD49"/>
                </a:solidFill>
              </a:rPr>
              <a:t>is an </a:t>
            </a:r>
            <a:r>
              <a:rPr lang="en-US" altLang="en-GB" sz="3600" b="1" dirty="0">
                <a:solidFill>
                  <a:srgbClr val="41AD49"/>
                </a:solidFill>
              </a:rPr>
              <a:t>“</a:t>
            </a:r>
            <a:r>
              <a:rPr lang="en-US" sz="3600" b="1" dirty="0">
                <a:solidFill>
                  <a:srgbClr val="41AD49"/>
                </a:solidFill>
              </a:rPr>
              <a:t>emissions gap</a:t>
            </a:r>
            <a:r>
              <a:rPr lang="en-US" altLang="en-GB" sz="3600" b="1" dirty="0" smtClean="0">
                <a:solidFill>
                  <a:srgbClr val="41AD49"/>
                </a:solidFill>
              </a:rPr>
              <a:t>”</a:t>
            </a:r>
            <a:endParaRPr lang="en-US" sz="3600" b="1" dirty="0">
              <a:solidFill>
                <a:srgbClr val="41AD49"/>
              </a:solidFill>
            </a:endParaRPr>
          </a:p>
        </p:txBody>
      </p:sp>
      <p:sp>
        <p:nvSpPr>
          <p:cNvPr id="45059" name="TextBox 4"/>
          <p:cNvSpPr txBox="1">
            <a:spLocks noChangeArrowheads="1"/>
          </p:cNvSpPr>
          <p:nvPr/>
        </p:nvSpPr>
        <p:spPr bwMode="auto">
          <a:xfrm>
            <a:off x="291571" y="5001773"/>
            <a:ext cx="8852429" cy="169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1" rIns="91420" bIns="45711">
            <a:spAutoFit/>
          </a:bodyPr>
          <a:lstStyle>
            <a:lvl1pPr defTabSz="447675" eaLnBrk="0" hangingPunct="0">
              <a:defRPr sz="1600">
                <a:solidFill>
                  <a:schemeClr val="tx1"/>
                </a:solidFill>
                <a:latin typeface="Arial" pitchFamily="34" charset="0"/>
                <a:ea typeface="MS PGothic" pitchFamily="34" charset="-128"/>
              </a:defRPr>
            </a:lvl1pPr>
            <a:lvl2pPr marL="742950" indent="-285750" defTabSz="447675" eaLnBrk="0" hangingPunct="0">
              <a:defRPr sz="1600">
                <a:solidFill>
                  <a:schemeClr val="tx1"/>
                </a:solidFill>
                <a:latin typeface="Arial" pitchFamily="34" charset="0"/>
                <a:ea typeface="MS PGothic" pitchFamily="34" charset="-128"/>
              </a:defRPr>
            </a:lvl2pPr>
            <a:lvl3pPr marL="1143000" indent="-228600" defTabSz="447675" eaLnBrk="0" hangingPunct="0">
              <a:defRPr sz="1600">
                <a:solidFill>
                  <a:schemeClr val="tx1"/>
                </a:solidFill>
                <a:latin typeface="Arial" pitchFamily="34" charset="0"/>
                <a:ea typeface="MS PGothic" pitchFamily="34" charset="-128"/>
              </a:defRPr>
            </a:lvl3pPr>
            <a:lvl4pPr marL="1600200" indent="-228600" defTabSz="447675" eaLnBrk="0" hangingPunct="0">
              <a:defRPr sz="1600">
                <a:solidFill>
                  <a:schemeClr val="tx1"/>
                </a:solidFill>
                <a:latin typeface="Arial" pitchFamily="34" charset="0"/>
                <a:ea typeface="MS PGothic" pitchFamily="34" charset="-128"/>
              </a:defRPr>
            </a:lvl4pPr>
            <a:lvl5pPr marL="2057400" indent="-228600" defTabSz="447675" eaLnBrk="0" hangingPunct="0">
              <a:defRPr sz="1600">
                <a:solidFill>
                  <a:schemeClr val="tx1"/>
                </a:solidFill>
                <a:latin typeface="Arial" pitchFamily="34" charset="0"/>
                <a:ea typeface="MS PGothic" pitchFamily="34" charset="-128"/>
              </a:defRPr>
            </a:lvl5pPr>
            <a:lvl6pPr marL="2514600" indent="-228600" defTabSz="447675"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defTabSz="447675"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defTabSz="447675"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defTabSz="447675"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r>
              <a:rPr lang="en-GB" sz="1700" b="1" i="1" u="sng">
                <a:solidFill>
                  <a:srgbClr val="262626"/>
                </a:solidFill>
                <a:latin typeface="Calibri" pitchFamily="34" charset="0"/>
                <a:sym typeface="Wingdings" pitchFamily="2" charset="2"/>
              </a:rPr>
              <a:t>PROBLEM: </a:t>
            </a:r>
            <a:r>
              <a:rPr lang="en-GB" sz="1700" i="1">
                <a:solidFill>
                  <a:srgbClr val="262626"/>
                </a:solidFill>
                <a:latin typeface="Calibri" pitchFamily="34" charset="0"/>
              </a:rPr>
              <a:t> </a:t>
            </a:r>
            <a:r>
              <a:rPr lang="en-GB" altLang="en-GB" sz="1700" b="1" i="1" u="sng">
                <a:solidFill>
                  <a:srgbClr val="262626"/>
                </a:solidFill>
                <a:latin typeface="Calibri" pitchFamily="34" charset="0"/>
              </a:rPr>
              <a:t>”</a:t>
            </a:r>
            <a:r>
              <a:rPr lang="en-GB" sz="1700" b="1" i="1" u="sng">
                <a:solidFill>
                  <a:srgbClr val="262626"/>
                </a:solidFill>
                <a:latin typeface="Calibri" pitchFamily="34" charset="0"/>
              </a:rPr>
              <a:t>None of the [emissions reduction] measures, or their combinations, for any growth scenario managed to meet ICAO</a:t>
            </a:r>
            <a:r>
              <a:rPr lang="en-GB" altLang="en-GB" sz="1700" b="1" i="1" u="sng">
                <a:solidFill>
                  <a:srgbClr val="262626"/>
                </a:solidFill>
                <a:latin typeface="Calibri" pitchFamily="34" charset="0"/>
              </a:rPr>
              <a:t>’</a:t>
            </a:r>
            <a:r>
              <a:rPr lang="en-GB" sz="1700" b="1" i="1" u="sng">
                <a:solidFill>
                  <a:srgbClr val="262626"/>
                </a:solidFill>
                <a:latin typeface="Calibri" pitchFamily="34" charset="0"/>
              </a:rPr>
              <a:t>s aspirational 2020 carbon-neutral goal by 2050,</a:t>
            </a:r>
            <a:r>
              <a:rPr lang="en-GB" sz="1700" b="1" i="1">
                <a:solidFill>
                  <a:srgbClr val="262626"/>
                </a:solidFill>
                <a:latin typeface="Calibri" pitchFamily="34" charset="0"/>
              </a:rPr>
              <a:t> the 2005 stabilization of emissions goal, or the 2005-10% stabilization of emissions goal</a:t>
            </a:r>
            <a:r>
              <a:rPr lang="en-GB" sz="1700" i="1">
                <a:solidFill>
                  <a:srgbClr val="262626"/>
                </a:solidFill>
                <a:latin typeface="Calibri" pitchFamily="34" charset="0"/>
              </a:rPr>
              <a:t>. The 2% goal would only just be met by 2050, through assuming maximum reductions from technology, operations, and </a:t>
            </a:r>
            <a:r>
              <a:rPr lang="en-GB" altLang="en-GB" sz="1700" i="1">
                <a:solidFill>
                  <a:srgbClr val="262626"/>
                </a:solidFill>
                <a:latin typeface="Calibri" pitchFamily="34" charset="0"/>
              </a:rPr>
              <a:t>“</a:t>
            </a:r>
            <a:r>
              <a:rPr lang="en-GB" sz="1700" i="1">
                <a:solidFill>
                  <a:srgbClr val="262626"/>
                </a:solidFill>
                <a:latin typeface="Calibri" pitchFamily="34" charset="0"/>
              </a:rPr>
              <a:t>speculative</a:t>
            </a:r>
            <a:r>
              <a:rPr lang="en-GB" altLang="en-GB" sz="1700" i="1">
                <a:solidFill>
                  <a:srgbClr val="262626"/>
                </a:solidFill>
                <a:latin typeface="Calibri" pitchFamily="34" charset="0"/>
              </a:rPr>
              <a:t>”</a:t>
            </a:r>
            <a:r>
              <a:rPr lang="en-GB" sz="1700" i="1">
                <a:solidFill>
                  <a:srgbClr val="262626"/>
                </a:solidFill>
                <a:latin typeface="Calibri" pitchFamily="34" charset="0"/>
              </a:rPr>
              <a:t> availability of biofuels.</a:t>
            </a:r>
            <a:r>
              <a:rPr lang="en-GB" altLang="en-GB" sz="1700" i="1">
                <a:solidFill>
                  <a:srgbClr val="262626"/>
                </a:solidFill>
                <a:latin typeface="Calibri" pitchFamily="34" charset="0"/>
              </a:rPr>
              <a:t>”</a:t>
            </a:r>
            <a:r>
              <a:rPr lang="en-GB" sz="1700" i="1">
                <a:solidFill>
                  <a:srgbClr val="262626"/>
                </a:solidFill>
                <a:latin typeface="Calibri" pitchFamily="34" charset="0"/>
              </a:rPr>
              <a:t/>
            </a:r>
            <a:br>
              <a:rPr lang="en-GB" sz="1700" i="1">
                <a:solidFill>
                  <a:srgbClr val="262626"/>
                </a:solidFill>
                <a:latin typeface="Calibri" pitchFamily="34" charset="0"/>
              </a:rPr>
            </a:br>
            <a:endParaRPr lang="en-GB" sz="1700" i="1">
              <a:solidFill>
                <a:srgbClr val="262626"/>
              </a:solidFill>
              <a:latin typeface="Calibri" pitchFamily="34" charset="0"/>
            </a:endParaRPr>
          </a:p>
        </p:txBody>
      </p:sp>
      <p:pic>
        <p:nvPicPr>
          <p:cNvPr id="45060" name="Picture 3" descr="Screen shot 2013-04-26 at 19.34.1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233" y="1036638"/>
            <a:ext cx="8162377" cy="3911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Rectangle 1"/>
          <p:cNvSpPr>
            <a:spLocks noChangeArrowheads="1"/>
          </p:cNvSpPr>
          <p:nvPr/>
        </p:nvSpPr>
        <p:spPr bwMode="auto">
          <a:xfrm>
            <a:off x="322349" y="6402852"/>
            <a:ext cx="8473385" cy="251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p>
            <a:r>
              <a:rPr lang="en-GB" sz="1000"/>
              <a:t>Source: Lee. et al. 2013 </a:t>
            </a:r>
            <a:r>
              <a:rPr lang="en-US" altLang="en-GB" sz="1000"/>
              <a:t>“</a:t>
            </a:r>
            <a:r>
              <a:rPr lang="en-US" altLang="ja-JP" sz="1000" i="1"/>
              <a:t>Bridging the aviation CO</a:t>
            </a:r>
            <a:r>
              <a:rPr lang="en-US" altLang="ja-JP" sz="1000" i="1" baseline="-25000"/>
              <a:t>2</a:t>
            </a:r>
            <a:r>
              <a:rPr lang="en-US" altLang="ja-JP" sz="1000" i="1"/>
              <a:t> emissions gap: why emissions trading is needed</a:t>
            </a:r>
            <a:r>
              <a:rPr lang="en-US" altLang="en-GB" sz="1000" i="1"/>
              <a:t>”</a:t>
            </a:r>
            <a:endParaRPr lang="en-GB" sz="1000"/>
          </a:p>
        </p:txBody>
      </p:sp>
    </p:spTree>
    <p:extLst>
      <p:ext uri="{BB962C8B-B14F-4D97-AF65-F5344CB8AC3E}">
        <p14:creationId xmlns:p14="http://schemas.microsoft.com/office/powerpoint/2010/main" val="3889727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08720"/>
          </a:xfrm>
        </p:spPr>
        <p:txBody>
          <a:bodyPr/>
          <a:lstStyle/>
          <a:p>
            <a:r>
              <a:rPr lang="en-GB" dirty="0" smtClean="0">
                <a:solidFill>
                  <a:schemeClr val="tx1"/>
                </a:solidFill>
              </a:rPr>
              <a:t>IATA’s Credibility Gap</a:t>
            </a:r>
            <a:endParaRPr lang="en-GB" dirty="0">
              <a:solidFill>
                <a:schemeClr val="tx1"/>
              </a:solidFill>
            </a:endParaRPr>
          </a:p>
        </p:txBody>
      </p:sp>
      <p:sp>
        <p:nvSpPr>
          <p:cNvPr id="3" name="Content Placeholder 2"/>
          <p:cNvSpPr>
            <a:spLocks noGrp="1"/>
          </p:cNvSpPr>
          <p:nvPr>
            <p:ph idx="1"/>
          </p:nvPr>
        </p:nvSpPr>
        <p:spPr/>
        <p:txBody>
          <a:bodyPr/>
          <a:lstStyle/>
          <a:p>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81113"/>
            <a:ext cx="9144000" cy="5388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9588" y="3352800"/>
            <a:ext cx="504825"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9392"/>
            <a:ext cx="9144000" cy="1380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2935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827" y="836712"/>
            <a:ext cx="9048750" cy="5836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a:xfrm>
            <a:off x="0" y="0"/>
            <a:ext cx="9144000" cy="1052736"/>
          </a:xfrm>
          <a:solidFill>
            <a:schemeClr val="bg1">
              <a:lumMod val="75000"/>
            </a:schemeClr>
          </a:solidFill>
        </p:spPr>
        <p:txBody>
          <a:bodyPr>
            <a:normAutofit/>
          </a:bodyPr>
          <a:lstStyle/>
          <a:p>
            <a:r>
              <a:rPr lang="en-GB" sz="4800" b="1" dirty="0" smtClean="0">
                <a:solidFill>
                  <a:srgbClr val="41AD49"/>
                </a:solidFill>
              </a:rPr>
              <a:t>ICAO to UNFCCC Bonn</a:t>
            </a:r>
            <a:endParaRPr lang="en-GB" sz="4800" b="1" dirty="0">
              <a:solidFill>
                <a:srgbClr val="41AD49"/>
              </a:solidFill>
            </a:endParaRPr>
          </a:p>
        </p:txBody>
      </p:sp>
      <p:sp>
        <p:nvSpPr>
          <p:cNvPr id="5" name="Content Placeholder 4"/>
          <p:cNvSpPr>
            <a:spLocks noGrp="1"/>
          </p:cNvSpPr>
          <p:nvPr>
            <p:ph idx="1"/>
          </p:nvPr>
        </p:nvSpPr>
        <p:spPr>
          <a:xfrm>
            <a:off x="0" y="692696"/>
            <a:ext cx="7164288" cy="5433467"/>
          </a:xfrm>
        </p:spPr>
        <p:txBody>
          <a:bodyPr/>
          <a:lstStyle/>
          <a:p>
            <a:endParaRPr lang="en-GB" dirty="0"/>
          </a:p>
        </p:txBody>
      </p:sp>
    </p:spTree>
    <p:extLst>
      <p:ext uri="{BB962C8B-B14F-4D97-AF65-F5344CB8AC3E}">
        <p14:creationId xmlns:p14="http://schemas.microsoft.com/office/powerpoint/2010/main" val="2259494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1" name="Title 1"/>
          <p:cNvSpPr>
            <a:spLocks noGrp="1"/>
          </p:cNvSpPr>
          <p:nvPr>
            <p:ph type="title"/>
          </p:nvPr>
        </p:nvSpPr>
        <p:spPr>
          <a:xfrm>
            <a:off x="2429" y="-22921"/>
            <a:ext cx="9144000" cy="1183567"/>
          </a:xfrm>
          <a:solidFill>
            <a:schemeClr val="bg1">
              <a:lumMod val="75000"/>
            </a:schemeClr>
          </a:solidFill>
        </p:spPr>
        <p:txBody>
          <a:bodyPr>
            <a:noAutofit/>
          </a:bodyPr>
          <a:lstStyle/>
          <a:p>
            <a:r>
              <a:rPr lang="en-GB" sz="3600" b="1" dirty="0">
                <a:solidFill>
                  <a:srgbClr val="41AD49"/>
                </a:solidFill>
                <a:latin typeface="Calibri" pitchFamily="34" charset="0"/>
                <a:ea typeface="ＭＳ Ｐゴシック" pitchFamily="34" charset="-128"/>
              </a:rPr>
              <a:t>Aviation </a:t>
            </a:r>
            <a:r>
              <a:rPr lang="en-GB" sz="3600" b="1" dirty="0" smtClean="0">
                <a:solidFill>
                  <a:srgbClr val="41AD49"/>
                </a:solidFill>
                <a:latin typeface="Calibri" pitchFamily="34" charset="0"/>
                <a:ea typeface="ＭＳ Ｐゴシック" pitchFamily="34" charset="-128"/>
              </a:rPr>
              <a:t>and shipping in </a:t>
            </a:r>
            <a:r>
              <a:rPr lang="en-GB" sz="3600" b="1" dirty="0">
                <a:solidFill>
                  <a:srgbClr val="41AD49"/>
                </a:solidFill>
                <a:latin typeface="Calibri" pitchFamily="34" charset="0"/>
                <a:ea typeface="ＭＳ Ｐゴシック" pitchFamily="34" charset="-128"/>
              </a:rPr>
              <a:t>a 2</a:t>
            </a:r>
            <a:r>
              <a:rPr lang="en-GB" sz="3600" b="1" baseline="30000" dirty="0">
                <a:solidFill>
                  <a:srgbClr val="41AD49"/>
                </a:solidFill>
                <a:latin typeface="Calibri" pitchFamily="34" charset="0"/>
                <a:ea typeface="ＭＳ Ｐゴシック" pitchFamily="34" charset="-128"/>
              </a:rPr>
              <a:t>o</a:t>
            </a:r>
            <a:r>
              <a:rPr lang="en-GB" sz="3600" b="1" dirty="0">
                <a:solidFill>
                  <a:srgbClr val="41AD49"/>
                </a:solidFill>
                <a:latin typeface="Calibri" pitchFamily="34" charset="0"/>
                <a:ea typeface="ＭＳ Ｐゴシック" pitchFamily="34" charset="-128"/>
              </a:rPr>
              <a:t>C context</a:t>
            </a:r>
          </a:p>
        </p:txBody>
      </p:sp>
      <p:sp>
        <p:nvSpPr>
          <p:cNvPr id="7680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ea typeface="ＭＳ Ｐゴシック" pitchFamily="34" charset="-128"/>
              </a:defRPr>
            </a:lvl1pPr>
            <a:lvl2pPr marL="758032" indent="-291551" eaLnBrk="0" hangingPunct="0">
              <a:defRPr sz="1600">
                <a:solidFill>
                  <a:schemeClr val="tx1"/>
                </a:solidFill>
                <a:latin typeface="Arial" pitchFamily="34" charset="0"/>
                <a:ea typeface="ＭＳ Ｐゴシック" pitchFamily="34" charset="-128"/>
              </a:defRPr>
            </a:lvl2pPr>
            <a:lvl3pPr marL="1166203" indent="-233241" eaLnBrk="0" hangingPunct="0">
              <a:defRPr sz="1600">
                <a:solidFill>
                  <a:schemeClr val="tx1"/>
                </a:solidFill>
                <a:latin typeface="Arial" pitchFamily="34" charset="0"/>
                <a:ea typeface="ＭＳ Ｐゴシック" pitchFamily="34" charset="-128"/>
              </a:defRPr>
            </a:lvl3pPr>
            <a:lvl4pPr marL="1632684" indent="-233241" eaLnBrk="0" hangingPunct="0">
              <a:defRPr sz="1600">
                <a:solidFill>
                  <a:schemeClr val="tx1"/>
                </a:solidFill>
                <a:latin typeface="Arial" pitchFamily="34" charset="0"/>
                <a:ea typeface="ＭＳ Ｐゴシック" pitchFamily="34" charset="-128"/>
              </a:defRPr>
            </a:lvl4pPr>
            <a:lvl5pPr marL="2099165" indent="-233241" eaLnBrk="0" hangingPunct="0">
              <a:defRPr sz="1600">
                <a:solidFill>
                  <a:schemeClr val="tx1"/>
                </a:solidFill>
                <a:latin typeface="Arial" pitchFamily="34" charset="0"/>
                <a:ea typeface="ＭＳ Ｐゴシック" pitchFamily="34" charset="-128"/>
              </a:defRPr>
            </a:lvl5pPr>
            <a:lvl6pPr marL="2565646" indent="-233241"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3032128" indent="-233241"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98609" indent="-233241"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965090" indent="-233241"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eaLnBrk="1" hangingPunct="1"/>
            <a:fld id="{7417432E-037F-4D03-B6A9-285265F69409}" type="slidenum">
              <a:rPr lang="en-ZA" sz="1000">
                <a:solidFill>
                  <a:srgbClr val="000000"/>
                </a:solidFill>
              </a:rPr>
              <a:pPr eaLnBrk="1" hangingPunct="1"/>
              <a:t>14</a:t>
            </a:fld>
            <a:r>
              <a:rPr lang="en-ZA" sz="1000">
                <a:solidFill>
                  <a:srgbClr val="000000"/>
                </a:solidFill>
              </a:rPr>
              <a:t> </a:t>
            </a:r>
          </a:p>
        </p:txBody>
      </p:sp>
      <p:pic>
        <p:nvPicPr>
          <p:cNvPr id="7680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0813" y="1196752"/>
            <a:ext cx="7577614" cy="504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TextBox 4"/>
          <p:cNvSpPr txBox="1">
            <a:spLocks noChangeArrowheads="1"/>
          </p:cNvSpPr>
          <p:nvPr/>
        </p:nvSpPr>
        <p:spPr bwMode="auto">
          <a:xfrm>
            <a:off x="333687" y="6048128"/>
            <a:ext cx="8481485" cy="84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eaLnBrk="0" hangingPunct="0">
              <a:defRPr sz="1600">
                <a:solidFill>
                  <a:schemeClr val="tx1"/>
                </a:solidFill>
                <a:latin typeface="Arial" pitchFamily="34" charset="0"/>
                <a:ea typeface="ＭＳ Ｐゴシック" pitchFamily="34" charset="-128"/>
              </a:defRPr>
            </a:lvl1pPr>
            <a:lvl2pPr marL="742950" indent="-285750" eaLnBrk="0" hangingPunct="0">
              <a:defRPr sz="1600">
                <a:solidFill>
                  <a:schemeClr val="tx1"/>
                </a:solidFill>
                <a:latin typeface="Arial" pitchFamily="34" charset="0"/>
                <a:ea typeface="ＭＳ Ｐゴシック" pitchFamily="34" charset="-128"/>
              </a:defRPr>
            </a:lvl2pPr>
            <a:lvl3pPr marL="1143000" indent="-228600" eaLnBrk="0" hangingPunct="0">
              <a:defRPr sz="1600">
                <a:solidFill>
                  <a:schemeClr val="tx1"/>
                </a:solidFill>
                <a:latin typeface="Arial" pitchFamily="34" charset="0"/>
                <a:ea typeface="ＭＳ Ｐゴシック" pitchFamily="34" charset="-128"/>
              </a:defRPr>
            </a:lvl3pPr>
            <a:lvl4pPr marL="1600200" indent="-228600" eaLnBrk="0" hangingPunct="0">
              <a:defRPr sz="1600">
                <a:solidFill>
                  <a:schemeClr val="tx1"/>
                </a:solidFill>
                <a:latin typeface="Arial" pitchFamily="34" charset="0"/>
                <a:ea typeface="ＭＳ Ｐゴシック" pitchFamily="34" charset="-128"/>
              </a:defRPr>
            </a:lvl4pPr>
            <a:lvl5pPr marL="2057400" indent="-228600" eaLnBrk="0" hangingPunct="0">
              <a:defRPr sz="16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ＭＳ Ｐゴシック" pitchFamily="34" charset="-128"/>
              </a:defRPr>
            </a:lvl9pPr>
          </a:lstStyle>
          <a:p>
            <a:pPr eaLnBrk="1" hangingPunct="1"/>
            <a:r>
              <a:rPr lang="en-US"/>
              <a:t>Source: Shipping and aviation emissions in the context of a 2°C emission pathway, David S. Lee et al (MMU), March 2013 </a:t>
            </a:r>
            <a:endParaRPr lang="en-GB"/>
          </a:p>
          <a:p>
            <a:pPr eaLnBrk="1" hangingPunct="1"/>
            <a:endParaRPr lang="en-GB"/>
          </a:p>
        </p:txBody>
      </p:sp>
    </p:spTree>
    <p:extLst>
      <p:ext uri="{BB962C8B-B14F-4D97-AF65-F5344CB8AC3E}">
        <p14:creationId xmlns:p14="http://schemas.microsoft.com/office/powerpoint/2010/main" val="3640723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0" y="0"/>
            <a:ext cx="9144000" cy="141277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rgbClr val="41AD49"/>
                </a:solidFill>
              </a:rPr>
              <a:t>CO2 emissions from </a:t>
            </a:r>
          </a:p>
          <a:p>
            <a:pPr algn="ctr"/>
            <a:r>
              <a:rPr lang="en-GB" sz="3600" b="1" dirty="0" smtClean="0">
                <a:solidFill>
                  <a:srgbClr val="41AD49"/>
                </a:solidFill>
              </a:rPr>
              <a:t>developed and developing States</a:t>
            </a:r>
            <a:endParaRPr lang="en-GB" sz="3600" b="1" dirty="0">
              <a:solidFill>
                <a:srgbClr val="41AD49"/>
              </a:solidFill>
            </a:endParaRPr>
          </a:p>
        </p:txBody>
      </p:sp>
      <p:sp>
        <p:nvSpPr>
          <p:cNvPr id="11" name="TextBox 10"/>
          <p:cNvSpPr txBox="1"/>
          <p:nvPr/>
        </p:nvSpPr>
        <p:spPr>
          <a:xfrm>
            <a:off x="2571736" y="5214950"/>
            <a:ext cx="6215106" cy="369332"/>
          </a:xfrm>
          <a:prstGeom prst="rect">
            <a:avLst/>
          </a:prstGeom>
          <a:noFill/>
        </p:spPr>
        <p:txBody>
          <a:bodyPr wrap="square" rtlCol="0">
            <a:spAutoFit/>
          </a:bodyPr>
          <a:lstStyle/>
          <a:p>
            <a:r>
              <a:rPr lang="en-GB" b="1" dirty="0" smtClean="0">
                <a:solidFill>
                  <a:schemeClr val="accent1"/>
                </a:solidFill>
              </a:rPr>
              <a:t> </a:t>
            </a:r>
            <a:endParaRPr lang="en-GB" b="1" dirty="0">
              <a:solidFill>
                <a:schemeClr val="accent1"/>
              </a:solidFill>
            </a:endParaRPr>
          </a:p>
        </p:txBody>
      </p:sp>
      <p:sp>
        <p:nvSpPr>
          <p:cNvPr id="1025" name="Rectangle 1"/>
          <p:cNvSpPr>
            <a:spLocks noChangeArrowheads="1"/>
          </p:cNvSpPr>
          <p:nvPr/>
        </p:nvSpPr>
        <p:spPr bwMode="auto">
          <a:xfrm>
            <a:off x="395536" y="3541252"/>
            <a:ext cx="828092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en-GB" b="0" i="0" u="none" strike="noStrike" cap="none" normalizeH="0" baseline="0" dirty="0" smtClean="0">
                <a:ln>
                  <a:noFill/>
                </a:ln>
                <a:solidFill>
                  <a:schemeClr val="accent5">
                    <a:lumMod val="50000"/>
                  </a:schemeClr>
                </a:solidFill>
                <a:effectLst/>
                <a:ea typeface="Calibri" pitchFamily="34" charset="0"/>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endParaRPr lang="en-GB" dirty="0" smtClean="0">
              <a:solidFill>
                <a:schemeClr val="accent6">
                  <a:lumMod val="50000"/>
                </a:schemeClr>
              </a:solidFill>
              <a:ea typeface="Calibri" pitchFamily="34" charset="0"/>
              <a:cs typeface="Times New Roman" pitchFamily="18" charset="0"/>
            </a:endParaRPr>
          </a:p>
        </p:txBody>
      </p:sp>
      <p:sp>
        <p:nvSpPr>
          <p:cNvPr id="7" name="TextBox 6"/>
          <p:cNvSpPr txBox="1"/>
          <p:nvPr/>
        </p:nvSpPr>
        <p:spPr>
          <a:xfrm>
            <a:off x="1259632" y="6194920"/>
            <a:ext cx="5184576" cy="307777"/>
          </a:xfrm>
          <a:prstGeom prst="rect">
            <a:avLst/>
          </a:prstGeom>
          <a:noFill/>
        </p:spPr>
        <p:txBody>
          <a:bodyPr wrap="square" rtlCol="0">
            <a:spAutoFit/>
          </a:bodyPr>
          <a:lstStyle/>
          <a:p>
            <a:r>
              <a:rPr lang="en-GB" sz="1400" dirty="0" smtClean="0"/>
              <a:t>Source: </a:t>
            </a:r>
            <a:r>
              <a:rPr lang="en-GB" sz="1400" dirty="0" smtClean="0">
                <a:latin typeface="Arial" charset="0"/>
                <a:ea typeface="ＭＳ Ｐゴシック" charset="0"/>
                <a:cs typeface="ＭＳ Ｐゴシック" charset="0"/>
              </a:rPr>
              <a:t>Peters et al. 2012, Nature</a:t>
            </a:r>
            <a:endParaRPr lang="en-GB" sz="1400" dirty="0"/>
          </a:p>
        </p:txBody>
      </p:sp>
      <p:pic>
        <p:nvPicPr>
          <p:cNvPr id="9" name="Picture 8"/>
          <p:cNvPicPr/>
          <p:nvPr/>
        </p:nvPicPr>
        <p:blipFill>
          <a:blip r:embed="rId3" cstate="print"/>
          <a:srcRect/>
          <a:stretch>
            <a:fillRect/>
          </a:stretch>
        </p:blipFill>
        <p:spPr bwMode="auto">
          <a:xfrm>
            <a:off x="539552" y="1556791"/>
            <a:ext cx="8136904" cy="4638129"/>
          </a:xfrm>
          <a:prstGeom prst="rect">
            <a:avLst/>
          </a:prstGeom>
          <a:noFill/>
          <a:ln w="9525">
            <a:noFill/>
            <a:miter lim="800000"/>
            <a:headEnd/>
            <a:tailEnd/>
          </a:ln>
        </p:spPr>
      </p:pic>
    </p:spTree>
    <p:extLst>
      <p:ext uri="{BB962C8B-B14F-4D97-AF65-F5344CB8AC3E}">
        <p14:creationId xmlns:p14="http://schemas.microsoft.com/office/powerpoint/2010/main" val="427243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6712"/>
          </a:xfrm>
          <a:solidFill>
            <a:schemeClr val="bg1">
              <a:lumMod val="85000"/>
            </a:schemeClr>
          </a:solidFill>
        </p:spPr>
        <p:txBody>
          <a:bodyPr>
            <a:normAutofit/>
          </a:bodyPr>
          <a:lstStyle/>
          <a:p>
            <a:r>
              <a:rPr lang="en-GB" b="1" dirty="0">
                <a:solidFill>
                  <a:srgbClr val="41AD49"/>
                </a:solidFill>
              </a:rPr>
              <a:t>Historical responsibility in aviation </a:t>
            </a:r>
          </a:p>
        </p:txBody>
      </p:sp>
      <p:sp>
        <p:nvSpPr>
          <p:cNvPr id="5" name="Text Placeholder 4"/>
          <p:cNvSpPr>
            <a:spLocks noGrp="1"/>
          </p:cNvSpPr>
          <p:nvPr>
            <p:ph type="body" idx="1"/>
          </p:nvPr>
        </p:nvSpPr>
        <p:spPr>
          <a:xfrm>
            <a:off x="179512" y="908720"/>
            <a:ext cx="4317876" cy="648072"/>
          </a:xfrm>
        </p:spPr>
        <p:txBody>
          <a:bodyPr>
            <a:normAutofit fontScale="55000" lnSpcReduction="20000"/>
          </a:bodyPr>
          <a:lstStyle/>
          <a:p>
            <a:r>
              <a:rPr lang="en-GB" dirty="0" smtClean="0"/>
              <a:t> </a:t>
            </a:r>
            <a:endParaRPr lang="en-GB" dirty="0"/>
          </a:p>
          <a:p>
            <a:r>
              <a:rPr lang="en-GB" sz="4400" dirty="0" smtClean="0"/>
              <a:t>China IACO State Action Plan</a:t>
            </a:r>
            <a:endParaRPr lang="en-GB" sz="4400" dirty="0"/>
          </a:p>
        </p:txBody>
      </p:sp>
      <p:sp>
        <p:nvSpPr>
          <p:cNvPr id="6" name="Content Placeholder 5"/>
          <p:cNvSpPr>
            <a:spLocks noGrp="1"/>
          </p:cNvSpPr>
          <p:nvPr>
            <p:ph sz="half" idx="2"/>
          </p:nvPr>
        </p:nvSpPr>
        <p:spPr>
          <a:xfrm>
            <a:off x="251520" y="1700808"/>
            <a:ext cx="3744416" cy="4425355"/>
          </a:xfrm>
        </p:spPr>
        <p:txBody>
          <a:bodyPr>
            <a:normAutofit fontScale="92500" lnSpcReduction="10000"/>
          </a:bodyPr>
          <a:lstStyle/>
          <a:p>
            <a:pPr marL="0" indent="0">
              <a:buNone/>
            </a:pPr>
            <a:r>
              <a:rPr lang="en-GB" i="1" dirty="0"/>
              <a:t>“International air transport in developed states enjoys a longer history, a larger market-share worldwide and stable growth. </a:t>
            </a:r>
            <a:r>
              <a:rPr lang="en-GB" i="1" dirty="0">
                <a:solidFill>
                  <a:srgbClr val="FF0000"/>
                </a:solidFill>
              </a:rPr>
              <a:t>Due to the historical contribution of their international aviation to global climate change, developed countries must shoulder their responsibility for their accumulative historical emissions</a:t>
            </a:r>
            <a:r>
              <a:rPr lang="en-GB" i="1" dirty="0"/>
              <a:t> and the current high level of per capita emissions” </a:t>
            </a:r>
          </a:p>
          <a:p>
            <a:endParaRPr lang="en-GB" dirty="0"/>
          </a:p>
        </p:txBody>
      </p:sp>
      <p:sp>
        <p:nvSpPr>
          <p:cNvPr id="7" name="Text Placeholder 6"/>
          <p:cNvSpPr>
            <a:spLocks noGrp="1"/>
          </p:cNvSpPr>
          <p:nvPr>
            <p:ph type="body" sz="quarter" idx="3"/>
          </p:nvPr>
        </p:nvSpPr>
        <p:spPr>
          <a:xfrm>
            <a:off x="4067945" y="908721"/>
            <a:ext cx="4968552" cy="648072"/>
          </a:xfrm>
        </p:spPr>
        <p:txBody>
          <a:bodyPr>
            <a:noAutofit/>
          </a:bodyPr>
          <a:lstStyle/>
          <a:p>
            <a:r>
              <a:rPr lang="en-GB" dirty="0" smtClean="0"/>
              <a:t>Aviation wasn’t around in 1850</a:t>
            </a:r>
            <a:endParaRPr lang="en-GB" dirty="0"/>
          </a:p>
        </p:txBody>
      </p:sp>
      <p:sp>
        <p:nvSpPr>
          <p:cNvPr id="8" name="Content Placeholder 7"/>
          <p:cNvSpPr>
            <a:spLocks noGrp="1"/>
          </p:cNvSpPr>
          <p:nvPr>
            <p:ph sz="quarter" idx="4"/>
          </p:nvPr>
        </p:nvSpPr>
        <p:spPr>
          <a:xfrm>
            <a:off x="3923928" y="1628800"/>
            <a:ext cx="5220072" cy="4497363"/>
          </a:xfrm>
        </p:spPr>
        <p:txBody>
          <a:bodyPr>
            <a:normAutofit lnSpcReduction="10000"/>
          </a:bodyPr>
          <a:lstStyle/>
          <a:p>
            <a:pPr marL="0" indent="0">
              <a:buNone/>
            </a:pPr>
            <a:r>
              <a:rPr lang="en-GB" dirty="0" smtClean="0"/>
              <a:t>Top historical emitters from 1850 include China, India, Brazil, South Africa </a:t>
            </a:r>
            <a:endParaRPr lang="en-GB" dirty="0"/>
          </a:p>
          <a:p>
            <a:pPr marL="0" indent="0">
              <a:buNone/>
            </a:pPr>
            <a:r>
              <a:rPr lang="en-GB" dirty="0" smtClean="0"/>
              <a:t>Top 20 </a:t>
            </a:r>
            <a:r>
              <a:rPr lang="en-GB" dirty="0" smtClean="0"/>
              <a:t>historical aviation </a:t>
            </a:r>
            <a:r>
              <a:rPr lang="en-GB" dirty="0" smtClean="0"/>
              <a:t>emitters; China, Singapore, R Korea, UAE, Thailand, Malaysia, Brazil</a:t>
            </a:r>
            <a:endParaRPr lang="en-GB" dirty="0"/>
          </a:p>
          <a:p>
            <a:pPr marL="0" indent="0">
              <a:buNone/>
            </a:pPr>
            <a:r>
              <a:rPr lang="en-GB" dirty="0" smtClean="0"/>
              <a:t>first </a:t>
            </a:r>
            <a:r>
              <a:rPr lang="en-GB" dirty="0"/>
              <a:t>flight 1903. first airline KLM 1919</a:t>
            </a:r>
          </a:p>
          <a:p>
            <a:pPr marL="0" indent="0">
              <a:buNone/>
            </a:pPr>
            <a:r>
              <a:rPr lang="en-GB" dirty="0"/>
              <a:t>First large jet Boeing 707 1960</a:t>
            </a:r>
          </a:p>
          <a:p>
            <a:pPr marL="0" indent="0">
              <a:buNone/>
            </a:pPr>
            <a:r>
              <a:rPr lang="en-GB" dirty="0"/>
              <a:t>first </a:t>
            </a:r>
            <a:r>
              <a:rPr lang="en-GB" dirty="0" err="1" smtClean="0"/>
              <a:t>intercon</a:t>
            </a:r>
            <a:r>
              <a:rPr lang="en-GB" dirty="0" smtClean="0"/>
              <a:t> </a:t>
            </a:r>
            <a:r>
              <a:rPr lang="en-GB" dirty="0"/>
              <a:t>Jet Boeing 747 1970</a:t>
            </a:r>
          </a:p>
          <a:p>
            <a:pPr marL="0" indent="0">
              <a:buNone/>
            </a:pPr>
            <a:r>
              <a:rPr lang="en-GB" dirty="0"/>
              <a:t>mass </a:t>
            </a:r>
            <a:r>
              <a:rPr lang="en-GB" dirty="0" err="1"/>
              <a:t>airtravel</a:t>
            </a:r>
            <a:r>
              <a:rPr lang="en-GB" dirty="0"/>
              <a:t> only took off in 1970</a:t>
            </a:r>
          </a:p>
          <a:p>
            <a:pPr marL="0" indent="0">
              <a:buNone/>
            </a:pPr>
            <a:r>
              <a:rPr lang="en-GB" dirty="0"/>
              <a:t>no </a:t>
            </a:r>
            <a:r>
              <a:rPr lang="en-GB" dirty="0" smtClean="0"/>
              <a:t>country emissions </a:t>
            </a:r>
            <a:r>
              <a:rPr lang="en-GB" dirty="0"/>
              <a:t>data </a:t>
            </a:r>
            <a:r>
              <a:rPr lang="en-GB" dirty="0" smtClean="0"/>
              <a:t>before 1990</a:t>
            </a:r>
            <a:endParaRPr lang="en-GB" dirty="0"/>
          </a:p>
          <a:p>
            <a:pPr marL="0" indent="0">
              <a:buNone/>
            </a:pPr>
            <a:r>
              <a:rPr lang="en-GB" dirty="0"/>
              <a:t>ICAO 2010 RTK by country 1974-2009</a:t>
            </a:r>
          </a:p>
          <a:p>
            <a:endParaRPr lang="en-GB" dirty="0"/>
          </a:p>
        </p:txBody>
      </p:sp>
    </p:spTree>
    <p:extLst>
      <p:ext uri="{BB962C8B-B14F-4D97-AF65-F5344CB8AC3E}">
        <p14:creationId xmlns:p14="http://schemas.microsoft.com/office/powerpoint/2010/main" val="343185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23588505"/>
              </p:ext>
            </p:extLst>
          </p:nvPr>
        </p:nvGraphicFramePr>
        <p:xfrm>
          <a:off x="27112" y="-648645"/>
          <a:ext cx="9033768" cy="7506645"/>
        </p:xfrm>
        <a:graphic>
          <a:graphicData uri="http://schemas.openxmlformats.org/drawingml/2006/table">
            <a:tbl>
              <a:tblPr>
                <a:tableStyleId>{5C22544A-7EE6-4342-B048-85BDC9FD1C3A}</a:tableStyleId>
              </a:tblPr>
              <a:tblGrid>
                <a:gridCol w="440432"/>
                <a:gridCol w="1129178"/>
                <a:gridCol w="828596"/>
                <a:gridCol w="739493"/>
                <a:gridCol w="1330868"/>
                <a:gridCol w="868409"/>
                <a:gridCol w="1440160"/>
                <a:gridCol w="499703"/>
                <a:gridCol w="124014"/>
                <a:gridCol w="140739"/>
                <a:gridCol w="1492176"/>
              </a:tblGrid>
              <a:tr h="1075950">
                <a:tc>
                  <a:txBody>
                    <a:bodyPr/>
                    <a:lstStyle/>
                    <a:p>
                      <a:pPr algn="l" fontAlgn="b"/>
                      <a:endParaRPr lang="en-GB" sz="1000" b="0" i="0" u="none" strike="noStrike" dirty="0" smtClean="0">
                        <a:solidFill>
                          <a:srgbClr val="000000"/>
                        </a:solidFill>
                        <a:effectLst/>
                        <a:latin typeface="Calibri"/>
                      </a:endParaRPr>
                    </a:p>
                    <a:p>
                      <a:pPr algn="l" fontAlgn="b"/>
                      <a:endParaRPr lang="en-GB" sz="1000" b="0" i="0" u="none" strike="noStrike" dirty="0" smtClean="0">
                        <a:solidFill>
                          <a:srgbClr val="000000"/>
                        </a:solidFill>
                        <a:effectLst/>
                        <a:latin typeface="Calibri"/>
                      </a:endParaRPr>
                    </a:p>
                    <a:p>
                      <a:pPr algn="l" fontAlgn="b"/>
                      <a:endParaRPr lang="en-GB" sz="1000" b="0" i="0" u="none" strike="noStrike" dirty="0">
                        <a:solidFill>
                          <a:srgbClr val="000000"/>
                        </a:solidFill>
                        <a:effectLst/>
                        <a:latin typeface="Calibri"/>
                      </a:endParaRPr>
                    </a:p>
                  </a:txBody>
                  <a:tcPr marL="4904" marR="4904" marT="4904" marB="0" anchor="b"/>
                </a:tc>
                <a:tc gridSpan="5">
                  <a:txBody>
                    <a:bodyPr/>
                    <a:lstStyle/>
                    <a:p>
                      <a:pPr algn="l" fontAlgn="ctr"/>
                      <a:endParaRPr lang="en-GB" sz="3600" b="1" i="0" u="none" strike="noStrike" dirty="0" smtClean="0">
                        <a:solidFill>
                          <a:srgbClr val="000000"/>
                        </a:solidFill>
                        <a:effectLst/>
                        <a:latin typeface="Calibri"/>
                      </a:endParaRPr>
                    </a:p>
                    <a:p>
                      <a:pPr algn="l" fontAlgn="ctr"/>
                      <a:r>
                        <a:rPr lang="en-GB" sz="3600" b="1" i="0" u="none" strike="noStrike" dirty="0" smtClean="0">
                          <a:solidFill>
                            <a:srgbClr val="000000"/>
                          </a:solidFill>
                          <a:effectLst/>
                          <a:latin typeface="Calibri"/>
                        </a:rPr>
                        <a:t>Cum Int RTK 1974-2009</a:t>
                      </a:r>
                      <a:endParaRPr lang="en-GB" sz="3600" b="1" i="0" u="none" strike="noStrike" dirty="0">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endParaRPr lang="en-GB" sz="3600" b="1" i="0" u="none" strike="noStrike" dirty="0" smtClean="0">
                        <a:solidFill>
                          <a:srgbClr val="000000"/>
                        </a:solidFill>
                        <a:effectLst/>
                        <a:latin typeface="Calibri"/>
                      </a:endParaRPr>
                    </a:p>
                    <a:p>
                      <a:pPr algn="l" fontAlgn="ctr"/>
                      <a:r>
                        <a:rPr lang="en-GB" sz="3600" b="1" i="0" u="none" strike="noStrike" dirty="0" smtClean="0">
                          <a:solidFill>
                            <a:srgbClr val="000000"/>
                          </a:solidFill>
                          <a:effectLst/>
                          <a:latin typeface="Calibri"/>
                        </a:rPr>
                        <a:t>% Total</a:t>
                      </a:r>
                      <a:endParaRPr lang="en-GB" sz="3600" b="1" i="0" u="none" strike="noStrike" dirty="0">
                        <a:solidFill>
                          <a:srgbClr val="000000"/>
                        </a:solidFill>
                        <a:effectLst/>
                        <a:latin typeface="Calibri"/>
                      </a:endParaRPr>
                    </a:p>
                  </a:txBody>
                  <a:tcPr marL="4904" marR="4904" marT="4904" marB="0" anchor="ctr"/>
                </a:tc>
                <a:tc>
                  <a:txBody>
                    <a:bodyPr/>
                    <a:lstStyle/>
                    <a:p>
                      <a:pPr algn="l" fontAlgn="b"/>
                      <a:endParaRPr lang="en-GB" sz="1100" b="1" i="0" u="none" strike="noStrike" dirty="0">
                        <a:solidFill>
                          <a:srgbClr val="000000"/>
                        </a:solidFill>
                        <a:effectLst/>
                        <a:latin typeface="Calibri"/>
                      </a:endParaRPr>
                    </a:p>
                  </a:txBody>
                  <a:tcPr marL="4904" marR="4904" marT="4904" marB="0" anchor="b"/>
                </a:tc>
                <a:tc>
                  <a:txBody>
                    <a:bodyPr/>
                    <a:lstStyle/>
                    <a:p>
                      <a:pPr algn="l" fontAlgn="b"/>
                      <a:endParaRPr lang="en-GB" sz="11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dirty="0">
                        <a:solidFill>
                          <a:srgbClr val="000000"/>
                        </a:solidFill>
                        <a:effectLst/>
                        <a:latin typeface="Calibri"/>
                      </a:endParaRPr>
                    </a:p>
                  </a:txBody>
                  <a:tcPr marL="4904" marR="4904" marT="4904" marB="0" anchor="b"/>
                </a:tc>
                <a:tc>
                  <a:txBody>
                    <a:bodyPr/>
                    <a:lstStyle/>
                    <a:p>
                      <a:pPr algn="l" fontAlgn="b"/>
                      <a:endParaRPr lang="en-GB" sz="600" b="0" i="0" u="none" strike="noStrike" dirty="0">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dirty="0">
                          <a:effectLst/>
                        </a:rPr>
                        <a:t>1</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ctr"/>
                      <a:r>
                        <a:rPr lang="en-GB" sz="2000" b="1" u="none" strike="noStrike" dirty="0">
                          <a:effectLst/>
                        </a:rPr>
                        <a:t>USA</a:t>
                      </a:r>
                      <a:endParaRPr lang="en-GB" sz="2000" b="1" i="0" u="none" strike="noStrike" dirty="0">
                        <a:solidFill>
                          <a:srgbClr val="000000"/>
                        </a:solidFill>
                        <a:effectLst/>
                        <a:latin typeface="Calibri"/>
                      </a:endParaRPr>
                    </a:p>
                  </a:txBody>
                  <a:tcPr marL="4904" marR="4904" marT="4904" marB="0" anchor="ctr"/>
                </a:tc>
                <a:tc gridSpan="2">
                  <a:txBody>
                    <a:bodyPr/>
                    <a:lstStyle/>
                    <a:p>
                      <a:pPr algn="l" fontAlgn="ct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gridSpan="2">
                  <a:txBody>
                    <a:bodyPr/>
                    <a:lstStyle/>
                    <a:p>
                      <a:pPr algn="r" fontAlgn="ctr"/>
                      <a:r>
                        <a:rPr lang="en-GB" sz="2000" b="1" u="none" strike="noStrike" dirty="0">
                          <a:effectLst/>
                        </a:rPr>
                        <a:t>17.04%</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dirty="0">
                          <a:effectLst/>
                        </a:rPr>
                        <a:t>2</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ctr"/>
                      <a:r>
                        <a:rPr lang="en-GB" sz="2000" b="1" u="none" strike="noStrike">
                          <a:effectLst/>
                        </a:rPr>
                        <a:t>UK</a:t>
                      </a:r>
                      <a:endParaRPr lang="en-GB" sz="2000" b="1" i="0" u="none" strike="noStrike">
                        <a:solidFill>
                          <a:srgbClr val="000000"/>
                        </a:solidFill>
                        <a:effectLst/>
                        <a:latin typeface="Calibri"/>
                      </a:endParaRPr>
                    </a:p>
                  </a:txBody>
                  <a:tcPr marL="4904" marR="4904" marT="4904" marB="0" anchor="ctr"/>
                </a:tc>
                <a:tc gridSpan="2">
                  <a:txBody>
                    <a:bodyPr/>
                    <a:lstStyle/>
                    <a:p>
                      <a:pPr algn="l" fontAlgn="ct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2">
                  <a:txBody>
                    <a:bodyPr/>
                    <a:lstStyle/>
                    <a:p>
                      <a:pPr algn="r" fontAlgn="ctr"/>
                      <a:r>
                        <a:rPr lang="en-GB" sz="2000" b="1" u="none" strike="noStrike" dirty="0">
                          <a:effectLst/>
                        </a:rPr>
                        <a:t>8.29%</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3</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Germany</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6.72%</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4</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Japan</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5.67%</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5</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France</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5.04%</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6</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China</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4.40%</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7</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Singapore</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4.23%</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8</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effectLst/>
                        </a:rPr>
                        <a:t>Netherlands</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4.07%</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9</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R of Korea</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4.05%</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10</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Australia</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2.55%</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dirty="0">
                        <a:solidFill>
                          <a:srgbClr val="000000"/>
                        </a:solidFill>
                        <a:effectLst/>
                        <a:latin typeface="Calibri"/>
                      </a:endParaRPr>
                    </a:p>
                  </a:txBody>
                  <a:tcPr marL="4904" marR="4904" marT="4904" marB="0" anchor="b"/>
                </a:tc>
              </a:tr>
              <a:tr h="375358">
                <a:tc gridSpan="2">
                  <a:txBody>
                    <a:bodyPr/>
                    <a:lstStyle/>
                    <a:p>
                      <a:pPr algn="r" fontAlgn="ctr"/>
                      <a:r>
                        <a:rPr lang="en-GB" sz="2000" b="1" u="none" strike="noStrike">
                          <a:effectLst/>
                        </a:rPr>
                        <a:t>11</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Canada</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2.24%</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32511">
                <a:tc gridSpan="2">
                  <a:txBody>
                    <a:bodyPr/>
                    <a:lstStyle/>
                    <a:p>
                      <a:pPr algn="r" fontAlgn="ctr"/>
                      <a:r>
                        <a:rPr lang="en-GB" sz="2000" b="1" u="none" strike="noStrike">
                          <a:effectLst/>
                        </a:rPr>
                        <a:t>12</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United Arab Emirates</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1.92%</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13</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Thailand</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1.85%</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dirty="0">
                        <a:solidFill>
                          <a:srgbClr val="000000"/>
                        </a:solidFill>
                        <a:effectLst/>
                        <a:latin typeface="Calibri"/>
                      </a:endParaRPr>
                    </a:p>
                  </a:txBody>
                  <a:tcPr marL="4904" marR="4904" marT="4904" marB="0" anchor="b"/>
                </a:tc>
              </a:tr>
              <a:tr h="421351">
                <a:tc gridSpan="2">
                  <a:txBody>
                    <a:bodyPr/>
                    <a:lstStyle/>
                    <a:p>
                      <a:pPr algn="r" fontAlgn="ctr"/>
                      <a:r>
                        <a:rPr lang="en-GB" sz="2000" b="1" u="none" strike="noStrike">
                          <a:effectLst/>
                        </a:rPr>
                        <a:t>14</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2">
                  <a:txBody>
                    <a:bodyPr/>
                    <a:lstStyle/>
                    <a:p>
                      <a:pPr algn="l" fontAlgn="ctr"/>
                      <a:r>
                        <a:rPr lang="en-GB" sz="2000" b="1" u="none" strike="noStrike">
                          <a:effectLst/>
                        </a:rPr>
                        <a:t>Italy</a:t>
                      </a:r>
                      <a:endParaRPr lang="en-GB" sz="2000" b="1" i="0" u="none" strike="noStrike">
                        <a:solidFill>
                          <a:srgbClr val="000000"/>
                        </a:solidFill>
                        <a:effectLst/>
                        <a:latin typeface="Calibri"/>
                      </a:endParaRPr>
                    </a:p>
                  </a:txBody>
                  <a:tcPr marL="4904" marR="4904" marT="4904" marB="0" anchor="ctr"/>
                </a:tc>
                <a:tc hMerge="1">
                  <a:txBody>
                    <a:bodyPr/>
                    <a:lstStyle/>
                    <a:p>
                      <a:pPr algn="l" fontAlgn="ctr"/>
                      <a:endParaRPr lang="en-GB" sz="1400" b="0" i="0" u="none" strike="noStrike" dirty="0">
                        <a:solidFill>
                          <a:srgbClr val="000000"/>
                        </a:solidFill>
                        <a:effectLst/>
                        <a:latin typeface="Calibri"/>
                      </a:endParaRPr>
                    </a:p>
                  </a:txBody>
                  <a:tcPr marL="4904" marR="4904" marT="4904" marB="0" anchor="ctr"/>
                </a:tc>
                <a:tc>
                  <a:txBody>
                    <a:bodyPr/>
                    <a:lstStyle/>
                    <a:p>
                      <a:endParaRPr lang="en-GB" sz="2800" b="1" dirty="0"/>
                    </a:p>
                  </a:txBody>
                  <a:tcPr marL="4904" marR="4904" marT="4904" marB="0" anchor="ctr"/>
                </a:tc>
                <a:tc gridSpan="2">
                  <a:txBody>
                    <a:bodyPr/>
                    <a:lstStyle/>
                    <a:p>
                      <a:pPr algn="r" fontAlgn="ctr"/>
                      <a:r>
                        <a:rPr lang="en-GB" sz="2000" b="1" u="none" strike="noStrike" dirty="0">
                          <a:effectLst/>
                        </a:rPr>
                        <a:t>1.81%</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15</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Switzerland</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1.64%</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16</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a:effectLst/>
                        </a:rPr>
                        <a:t>Spain</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1.61%</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dirty="0">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17</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Malaysia</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1.45%</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dirty="0">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18</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effectLst/>
                        </a:rPr>
                        <a:t>Russian Fed</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1.23%</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a:solidFill>
                          <a:srgbClr val="000000"/>
                        </a:solidFill>
                        <a:effectLst/>
                        <a:latin typeface="Calibri"/>
                      </a:endParaRPr>
                    </a:p>
                  </a:txBody>
                  <a:tcPr marL="4904" marR="4904" marT="4904" marB="0" anchor="b"/>
                </a:tc>
                <a:tc>
                  <a:txBody>
                    <a:bodyPr/>
                    <a:lstStyle/>
                    <a:p>
                      <a:pPr algn="l" fontAlgn="b"/>
                      <a:endParaRPr lang="en-GB" sz="600" b="0" i="0" u="none" strike="noStrike">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19</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solidFill>
                            <a:srgbClr val="FF0000"/>
                          </a:solidFill>
                          <a:effectLst/>
                        </a:rPr>
                        <a:t>Brazil</a:t>
                      </a:r>
                      <a:endParaRPr lang="en-GB" sz="2000" b="1" i="0" u="none" strike="noStrike" dirty="0">
                        <a:solidFill>
                          <a:srgbClr val="FF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1.19%</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dirty="0">
                        <a:solidFill>
                          <a:srgbClr val="000000"/>
                        </a:solidFill>
                        <a:effectLst/>
                        <a:latin typeface="Calibri"/>
                      </a:endParaRPr>
                    </a:p>
                  </a:txBody>
                  <a:tcPr marL="4904" marR="4904" marT="4904" marB="0" anchor="b"/>
                </a:tc>
                <a:tc>
                  <a:txBody>
                    <a:bodyPr/>
                    <a:lstStyle/>
                    <a:p>
                      <a:pPr algn="l" fontAlgn="b"/>
                      <a:endParaRPr lang="en-GB" sz="600" b="0" i="0" u="none" strike="noStrike" dirty="0">
                        <a:solidFill>
                          <a:srgbClr val="000000"/>
                        </a:solidFill>
                        <a:effectLst/>
                        <a:latin typeface="Calibri"/>
                      </a:endParaRPr>
                    </a:p>
                  </a:txBody>
                  <a:tcPr marL="4904" marR="4904" marT="4904" marB="0" anchor="b"/>
                </a:tc>
              </a:tr>
              <a:tr h="302332">
                <a:tc gridSpan="2">
                  <a:txBody>
                    <a:bodyPr/>
                    <a:lstStyle/>
                    <a:p>
                      <a:pPr algn="r" fontAlgn="ctr"/>
                      <a:r>
                        <a:rPr lang="en-GB" sz="2000" b="1" u="none" strike="noStrike">
                          <a:effectLst/>
                        </a:rPr>
                        <a:t>20</a:t>
                      </a:r>
                      <a:endParaRPr lang="en-GB" sz="2000" b="1" i="0" u="none" strike="noStrike">
                        <a:solidFill>
                          <a:srgbClr val="000000"/>
                        </a:solidFill>
                        <a:effectLst/>
                        <a:latin typeface="Calibri"/>
                      </a:endParaRPr>
                    </a:p>
                  </a:txBody>
                  <a:tcPr marL="4904" marR="4904" marT="4904" marB="0" anchor="ctr"/>
                </a:tc>
                <a:tc hMerge="1">
                  <a:txBody>
                    <a:bodyPr/>
                    <a:lstStyle/>
                    <a:p>
                      <a:endParaRPr lang="en-GB"/>
                    </a:p>
                  </a:txBody>
                  <a:tcPr/>
                </a:tc>
                <a:tc gridSpan="3">
                  <a:txBody>
                    <a:bodyPr/>
                    <a:lstStyle/>
                    <a:p>
                      <a:pPr algn="l" fontAlgn="ctr"/>
                      <a:r>
                        <a:rPr lang="en-GB" sz="2000" b="1" u="none" strike="noStrike" dirty="0">
                          <a:effectLst/>
                        </a:rPr>
                        <a:t>Scandinavia</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hMerge="1">
                  <a:txBody>
                    <a:bodyPr/>
                    <a:lstStyle/>
                    <a:p>
                      <a:endParaRPr lang="en-GB"/>
                    </a:p>
                  </a:txBody>
                  <a:tcPr/>
                </a:tc>
                <a:tc gridSpan="2">
                  <a:txBody>
                    <a:bodyPr/>
                    <a:lstStyle/>
                    <a:p>
                      <a:pPr algn="r" fontAlgn="ctr"/>
                      <a:r>
                        <a:rPr lang="en-GB" sz="2000" b="1" u="none" strike="noStrike" dirty="0">
                          <a:effectLst/>
                        </a:rPr>
                        <a:t>1.09%</a:t>
                      </a:r>
                      <a:endParaRPr lang="en-GB" sz="2000" b="1" i="0" u="none" strike="noStrike" dirty="0">
                        <a:solidFill>
                          <a:srgbClr val="000000"/>
                        </a:solidFill>
                        <a:effectLst/>
                        <a:latin typeface="Calibri"/>
                      </a:endParaRPr>
                    </a:p>
                  </a:txBody>
                  <a:tcPr marL="4904" marR="4904" marT="4904" marB="0" anchor="ctr"/>
                </a:tc>
                <a:tc hMerge="1">
                  <a:txBody>
                    <a:bodyPr/>
                    <a:lstStyle/>
                    <a:p>
                      <a:endParaRPr lang="en-GB"/>
                    </a:p>
                  </a:txBody>
                  <a:tcPr/>
                </a:tc>
                <a:tc>
                  <a:txBody>
                    <a:bodyPr/>
                    <a:lstStyle/>
                    <a:p>
                      <a:pPr algn="l" fontAlgn="b"/>
                      <a:endParaRPr lang="en-GB" sz="1800" b="1" i="0" u="none" strike="noStrike">
                        <a:solidFill>
                          <a:srgbClr val="000000"/>
                        </a:solidFill>
                        <a:effectLst/>
                        <a:latin typeface="Calibri"/>
                      </a:endParaRPr>
                    </a:p>
                  </a:txBody>
                  <a:tcPr marL="4904" marR="4904" marT="4904" marB="0" anchor="b"/>
                </a:tc>
                <a:tc>
                  <a:txBody>
                    <a:bodyPr/>
                    <a:lstStyle/>
                    <a:p>
                      <a:pPr algn="l" fontAlgn="b"/>
                      <a:endParaRPr lang="en-GB" sz="1800" b="1" i="0" u="none" strike="noStrike" dirty="0">
                        <a:solidFill>
                          <a:srgbClr val="000000"/>
                        </a:solidFill>
                        <a:effectLst/>
                        <a:latin typeface="Calibri"/>
                      </a:endParaRPr>
                    </a:p>
                  </a:txBody>
                  <a:tcPr marL="4904" marR="4904" marT="4904" marB="0" anchor="b"/>
                </a:tc>
                <a:tc>
                  <a:txBody>
                    <a:bodyPr/>
                    <a:lstStyle/>
                    <a:p>
                      <a:pPr algn="l" fontAlgn="b"/>
                      <a:endParaRPr lang="en-GB" sz="800" b="1" i="0" u="none" strike="noStrike" dirty="0">
                        <a:solidFill>
                          <a:srgbClr val="000000"/>
                        </a:solidFill>
                        <a:effectLst/>
                        <a:latin typeface="Calibri"/>
                      </a:endParaRPr>
                    </a:p>
                  </a:txBody>
                  <a:tcPr marL="4904" marR="4904" marT="4904" marB="0" anchor="b"/>
                </a:tc>
                <a:tc>
                  <a:txBody>
                    <a:bodyPr/>
                    <a:lstStyle/>
                    <a:p>
                      <a:pPr algn="l" fontAlgn="b"/>
                      <a:endParaRPr lang="en-GB" sz="600" b="0" i="0" u="none" strike="noStrike" dirty="0">
                        <a:solidFill>
                          <a:srgbClr val="000000"/>
                        </a:solidFill>
                        <a:effectLst/>
                        <a:latin typeface="Calibri"/>
                      </a:endParaRPr>
                    </a:p>
                  </a:txBody>
                  <a:tcPr marL="4904" marR="4904" marT="4904" marB="0" anchor="b"/>
                </a:tc>
              </a:tr>
            </a:tbl>
          </a:graphicData>
        </a:graphic>
      </p:graphicFrame>
    </p:spTree>
    <p:extLst>
      <p:ext uri="{BB962C8B-B14F-4D97-AF65-F5344CB8AC3E}">
        <p14:creationId xmlns:p14="http://schemas.microsoft.com/office/powerpoint/2010/main" val="3759231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2408"/>
          </a:xfrm>
          <a:solidFill>
            <a:schemeClr val="bg1">
              <a:lumMod val="85000"/>
            </a:schemeClr>
          </a:solidFill>
        </p:spPr>
        <p:txBody>
          <a:bodyPr>
            <a:noAutofit/>
          </a:bodyPr>
          <a:lstStyle/>
          <a:p>
            <a:r>
              <a:rPr lang="en-GB" sz="3600" b="1" dirty="0" smtClean="0"/>
              <a:t/>
            </a:r>
            <a:br>
              <a:rPr lang="en-GB" sz="3600" b="1" dirty="0" smtClean="0"/>
            </a:br>
            <a:r>
              <a:rPr lang="en-GB" sz="3600" b="1" dirty="0" smtClean="0">
                <a:solidFill>
                  <a:srgbClr val="41AD49"/>
                </a:solidFill>
              </a:rPr>
              <a:t>Cumulative </a:t>
            </a:r>
            <a:r>
              <a:rPr lang="en-GB" sz="3600" b="1" dirty="0">
                <a:solidFill>
                  <a:srgbClr val="41AD49"/>
                </a:solidFill>
              </a:rPr>
              <a:t>International Aviation Traffic </a:t>
            </a:r>
            <a:r>
              <a:rPr lang="en-GB" sz="3600" b="1" dirty="0" smtClean="0">
                <a:solidFill>
                  <a:srgbClr val="41AD49"/>
                </a:solidFill>
              </a:rPr>
              <a:t> (</a:t>
            </a:r>
            <a:r>
              <a:rPr lang="en-GB" sz="3600" b="1" dirty="0">
                <a:solidFill>
                  <a:srgbClr val="41AD49"/>
                </a:solidFill>
              </a:rPr>
              <a:t>1974 to 2009 RTK) </a:t>
            </a:r>
            <a:r>
              <a:rPr lang="en-GB" sz="3600" dirty="0">
                <a:solidFill>
                  <a:srgbClr val="41AD49"/>
                </a:solidFill>
              </a:rPr>
              <a:t/>
            </a:r>
            <a:br>
              <a:rPr lang="en-GB" sz="3600" dirty="0">
                <a:solidFill>
                  <a:srgbClr val="41AD49"/>
                </a:solidFill>
              </a:rPr>
            </a:br>
            <a:endParaRPr lang="en-GB" sz="3600" dirty="0">
              <a:solidFill>
                <a:srgbClr val="41AD49"/>
              </a:solidFill>
            </a:endParaRPr>
          </a:p>
        </p:txBody>
      </p:sp>
      <p:graphicFrame>
        <p:nvGraphicFramePr>
          <p:cNvPr id="4" name="Chart 3"/>
          <p:cNvGraphicFramePr>
            <a:graphicFrameLocks/>
          </p:cNvGraphicFramePr>
          <p:nvPr>
            <p:extLst>
              <p:ext uri="{D42A27DB-BD31-4B8C-83A1-F6EECF244321}">
                <p14:modId xmlns:p14="http://schemas.microsoft.com/office/powerpoint/2010/main" val="233911842"/>
              </p:ext>
            </p:extLst>
          </p:nvPr>
        </p:nvGraphicFramePr>
        <p:xfrm>
          <a:off x="-30902" y="908720"/>
          <a:ext cx="9174902" cy="55854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2300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2408"/>
          </a:xfrm>
          <a:solidFill>
            <a:schemeClr val="bg1">
              <a:lumMod val="95000"/>
            </a:schemeClr>
          </a:solidFill>
        </p:spPr>
        <p:txBody>
          <a:bodyPr>
            <a:noAutofit/>
          </a:bodyPr>
          <a:lstStyle/>
          <a:p>
            <a:r>
              <a:rPr lang="en-GB" sz="3600" b="1" dirty="0" smtClean="0"/>
              <a:t/>
            </a:r>
            <a:br>
              <a:rPr lang="en-GB" sz="3600" b="1" dirty="0" smtClean="0"/>
            </a:br>
            <a:r>
              <a:rPr lang="en-GB" sz="3600" b="1" dirty="0" smtClean="0">
                <a:solidFill>
                  <a:srgbClr val="41AD49"/>
                </a:solidFill>
              </a:rPr>
              <a:t>Cumulative </a:t>
            </a:r>
            <a:r>
              <a:rPr lang="en-GB" sz="3600" b="1" dirty="0">
                <a:solidFill>
                  <a:srgbClr val="41AD49"/>
                </a:solidFill>
              </a:rPr>
              <a:t>International Aviation Traffic (1974 to 2009 RTK) by region</a:t>
            </a:r>
            <a:r>
              <a:rPr lang="en-GB" sz="3600" dirty="0">
                <a:solidFill>
                  <a:srgbClr val="41AD49"/>
                </a:solidFill>
              </a:rPr>
              <a:t/>
            </a:r>
            <a:br>
              <a:rPr lang="en-GB" sz="3600" dirty="0">
                <a:solidFill>
                  <a:srgbClr val="41AD49"/>
                </a:solidFill>
              </a:rPr>
            </a:br>
            <a:endParaRPr lang="en-GB" sz="3600" dirty="0">
              <a:solidFill>
                <a:srgbClr val="41AD49"/>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282408"/>
            <a:ext cx="8064896" cy="5575592"/>
          </a:xfrm>
          <a:prstGeom prst="rect">
            <a:avLst/>
          </a:prstGeom>
          <a:noFill/>
        </p:spPr>
      </p:pic>
    </p:spTree>
    <p:extLst>
      <p:ext uri="{BB962C8B-B14F-4D97-AF65-F5344CB8AC3E}">
        <p14:creationId xmlns:p14="http://schemas.microsoft.com/office/powerpoint/2010/main" val="1294442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dirty="0" smtClean="0"/>
              <a:t>Transport &amp; Environment</a:t>
            </a:r>
          </a:p>
        </p:txBody>
      </p:sp>
      <p:sp>
        <p:nvSpPr>
          <p:cNvPr id="3075" name="Content Placeholder 2"/>
          <p:cNvSpPr>
            <a:spLocks noGrp="1"/>
          </p:cNvSpPr>
          <p:nvPr>
            <p:ph idx="1"/>
          </p:nvPr>
        </p:nvSpPr>
        <p:spPr>
          <a:xfrm>
            <a:off x="457200" y="1412776"/>
            <a:ext cx="8229600" cy="4713387"/>
          </a:xfrm>
        </p:spPr>
        <p:txBody>
          <a:bodyPr>
            <a:normAutofit/>
          </a:bodyPr>
          <a:lstStyle/>
          <a:p>
            <a:r>
              <a:rPr lang="en-GB" sz="2800" dirty="0" smtClean="0">
                <a:solidFill>
                  <a:schemeClr val="tx1"/>
                </a:solidFill>
                <a:latin typeface="Arial" pitchFamily="34" charset="0"/>
                <a:cs typeface="Arial" pitchFamily="34" charset="0"/>
              </a:rPr>
              <a:t>Brussels based European Federation </a:t>
            </a:r>
          </a:p>
          <a:p>
            <a:r>
              <a:rPr lang="en-GB" sz="2800" dirty="0" smtClean="0">
                <a:solidFill>
                  <a:schemeClr val="tx1"/>
                </a:solidFill>
                <a:latin typeface="Arial" pitchFamily="34" charset="0"/>
                <a:cs typeface="Arial" pitchFamily="34" charset="0"/>
              </a:rPr>
              <a:t>Founding member of International Coalition for Sustainable Aviation – </a:t>
            </a:r>
            <a:r>
              <a:rPr lang="en-GB" sz="2800" dirty="0" smtClean="0">
                <a:solidFill>
                  <a:schemeClr val="tx1"/>
                </a:solidFill>
                <a:latin typeface="Arial" pitchFamily="34" charset="0"/>
                <a:cs typeface="Arial" pitchFamily="34" charset="0"/>
              </a:rPr>
              <a:t>ICSA – the NGO Observers </a:t>
            </a:r>
            <a:r>
              <a:rPr lang="en-GB" sz="2800" dirty="0" smtClean="0">
                <a:solidFill>
                  <a:schemeClr val="tx1"/>
                </a:solidFill>
                <a:latin typeface="Arial" pitchFamily="34" charset="0"/>
                <a:cs typeface="Arial" pitchFamily="34" charset="0"/>
              </a:rPr>
              <a:t>at ICAO since 1999</a:t>
            </a:r>
          </a:p>
          <a:p>
            <a:r>
              <a:rPr lang="en-GB" sz="2800" dirty="0" smtClean="0">
                <a:solidFill>
                  <a:schemeClr val="tx1"/>
                </a:solidFill>
                <a:latin typeface="Arial" pitchFamily="34" charset="0"/>
                <a:cs typeface="Arial" pitchFamily="34" charset="0"/>
              </a:rPr>
              <a:t>participants in ICAO CO</a:t>
            </a:r>
            <a:r>
              <a:rPr lang="en-GB" sz="1800" dirty="0" smtClean="0">
                <a:solidFill>
                  <a:schemeClr val="tx1"/>
                </a:solidFill>
                <a:latin typeface="Arial" pitchFamily="34" charset="0"/>
                <a:cs typeface="Arial" pitchFamily="34" charset="0"/>
              </a:rPr>
              <a:t>2</a:t>
            </a:r>
            <a:r>
              <a:rPr lang="en-GB" sz="2800" dirty="0" smtClean="0">
                <a:solidFill>
                  <a:schemeClr val="tx1"/>
                </a:solidFill>
                <a:latin typeface="Arial" pitchFamily="34" charset="0"/>
                <a:cs typeface="Arial" pitchFamily="34" charset="0"/>
              </a:rPr>
              <a:t> WG developing ICAO CO</a:t>
            </a:r>
            <a:r>
              <a:rPr lang="en-GB" sz="1800" dirty="0" smtClean="0">
                <a:solidFill>
                  <a:schemeClr val="tx1"/>
                </a:solidFill>
                <a:latin typeface="Arial" pitchFamily="34" charset="0"/>
                <a:cs typeface="Arial" pitchFamily="34" charset="0"/>
              </a:rPr>
              <a:t>2</a:t>
            </a:r>
            <a:r>
              <a:rPr lang="en-GB" sz="2800" dirty="0" smtClean="0">
                <a:solidFill>
                  <a:schemeClr val="tx1"/>
                </a:solidFill>
                <a:latin typeface="Arial" pitchFamily="34" charset="0"/>
                <a:cs typeface="Arial" pitchFamily="34" charset="0"/>
              </a:rPr>
              <a:t> standard for new aircraft  </a:t>
            </a:r>
          </a:p>
          <a:p>
            <a:r>
              <a:rPr lang="en-GB" sz="2800" dirty="0" smtClean="0">
                <a:solidFill>
                  <a:schemeClr val="tx1"/>
                </a:solidFill>
                <a:latin typeface="Arial" pitchFamily="34" charset="0"/>
                <a:cs typeface="Arial" pitchFamily="34" charset="0"/>
              </a:rPr>
              <a:t>ICSA participant in 2012 ICAO WG on MBMs</a:t>
            </a:r>
          </a:p>
          <a:p>
            <a:r>
              <a:rPr lang="en-GB" sz="2800" dirty="0" smtClean="0">
                <a:solidFill>
                  <a:schemeClr val="tx1"/>
                </a:solidFill>
                <a:latin typeface="Arial" pitchFamily="34" charset="0"/>
                <a:cs typeface="Arial" pitchFamily="34" charset="0"/>
              </a:rPr>
              <a:t>we also do cars, vans, trucks, traffic noise, </a:t>
            </a:r>
            <a:r>
              <a:rPr lang="en-GB" sz="2800" dirty="0" smtClean="0">
                <a:solidFill>
                  <a:schemeClr val="tx1"/>
                </a:solidFill>
                <a:latin typeface="Arial" pitchFamily="34" charset="0"/>
                <a:cs typeface="Arial" pitchFamily="34" charset="0"/>
              </a:rPr>
              <a:t>biofuels</a:t>
            </a:r>
            <a:r>
              <a:rPr lang="en-GB" sz="2800" dirty="0" smtClean="0">
                <a:solidFill>
                  <a:schemeClr val="tx1"/>
                </a:solidFill>
                <a:latin typeface="Arial" pitchFamily="34" charset="0"/>
                <a:cs typeface="Arial" pitchFamily="34" charset="0"/>
              </a:rPr>
              <a:t>, air quality, </a:t>
            </a:r>
            <a:r>
              <a:rPr lang="en-GB" sz="2800" dirty="0" smtClean="0">
                <a:solidFill>
                  <a:schemeClr val="tx1"/>
                </a:solidFill>
                <a:latin typeface="Arial" pitchFamily="34" charset="0"/>
                <a:cs typeface="Arial" pitchFamily="34" charset="0"/>
              </a:rPr>
              <a:t>shipping.</a:t>
            </a:r>
            <a:endParaRPr lang="en-GB" sz="2800" dirty="0" smtClean="0">
              <a:solidFill>
                <a:schemeClr val="tx1"/>
              </a:solidFill>
              <a:latin typeface="Arial" pitchFamily="34" charset="0"/>
              <a:cs typeface="Arial" pitchFamily="34" charset="0"/>
            </a:endParaRPr>
          </a:p>
        </p:txBody>
      </p:sp>
      <p:sp>
        <p:nvSpPr>
          <p:cNvPr id="5" name="Rounded Rectangle 4"/>
          <p:cNvSpPr/>
          <p:nvPr/>
        </p:nvSpPr>
        <p:spPr>
          <a:xfrm>
            <a:off x="0" y="0"/>
            <a:ext cx="9144000" cy="141277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solidFill>
                  <a:srgbClr val="00B050"/>
                </a:solidFill>
              </a:rPr>
              <a:t>Transport &amp; Environment</a:t>
            </a:r>
            <a:endParaRPr lang="en-GB" sz="4400" b="1" dirty="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1">
              <a:lumMod val="85000"/>
            </a:schemeClr>
          </a:solidFill>
        </p:spPr>
        <p:txBody>
          <a:bodyPr>
            <a:normAutofit fontScale="90000"/>
          </a:bodyPr>
          <a:lstStyle/>
          <a:p>
            <a:r>
              <a:rPr lang="en-GB" dirty="0" smtClean="0">
                <a:solidFill>
                  <a:srgbClr val="41AD49"/>
                </a:solidFill>
              </a:rPr>
              <a:t>Int Domestic and International Fuel Burn 2010</a:t>
            </a:r>
            <a:endParaRPr lang="en-GB" dirty="0">
              <a:solidFill>
                <a:srgbClr val="41AD49"/>
              </a:solidFill>
            </a:endParaRPr>
          </a:p>
        </p:txBody>
      </p:sp>
      <p:graphicFrame>
        <p:nvGraphicFramePr>
          <p:cNvPr id="4" name="Grafiek 1"/>
          <p:cNvGraphicFramePr>
            <a:graphicFrameLocks noGrp="1"/>
          </p:cNvGraphicFramePr>
          <p:nvPr>
            <p:ph idx="1"/>
            <p:extLst>
              <p:ext uri="{D42A27DB-BD31-4B8C-83A1-F6EECF244321}">
                <p14:modId xmlns:p14="http://schemas.microsoft.com/office/powerpoint/2010/main" val="1362127907"/>
              </p:ext>
            </p:extLst>
          </p:nvPr>
        </p:nvGraphicFramePr>
        <p:xfrm>
          <a:off x="0" y="1412776"/>
          <a:ext cx="9144000" cy="54452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5535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80728"/>
          </a:xfrm>
          <a:solidFill>
            <a:schemeClr val="bg1">
              <a:lumMod val="85000"/>
            </a:schemeClr>
          </a:solidFill>
        </p:spPr>
        <p:txBody>
          <a:bodyPr>
            <a:normAutofit fontScale="90000"/>
          </a:bodyPr>
          <a:lstStyle/>
          <a:p>
            <a:r>
              <a:rPr lang="en-GB" b="1" dirty="0" smtClean="0">
                <a:solidFill>
                  <a:srgbClr val="41AD49"/>
                </a:solidFill>
              </a:rPr>
              <a:t>Global Aviation Emissions 2010 by region</a:t>
            </a:r>
            <a:endParaRPr lang="en-GB" b="1" dirty="0">
              <a:solidFill>
                <a:srgbClr val="41AD49"/>
              </a:solidFill>
            </a:endParaRPr>
          </a:p>
        </p:txBody>
      </p:sp>
      <p:graphicFrame>
        <p:nvGraphicFramePr>
          <p:cNvPr id="7" name="Grafiek 2"/>
          <p:cNvGraphicFramePr>
            <a:graphicFrameLocks noGrp="1"/>
          </p:cNvGraphicFramePr>
          <p:nvPr>
            <p:ph idx="1"/>
            <p:extLst>
              <p:ext uri="{D42A27DB-BD31-4B8C-83A1-F6EECF244321}">
                <p14:modId xmlns:p14="http://schemas.microsoft.com/office/powerpoint/2010/main" val="1472201484"/>
              </p:ext>
            </p:extLst>
          </p:nvPr>
        </p:nvGraphicFramePr>
        <p:xfrm>
          <a:off x="0" y="908720"/>
          <a:ext cx="9046840" cy="59823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5723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a:solidFill>
            <a:schemeClr val="bg1">
              <a:lumMod val="85000"/>
            </a:schemeClr>
          </a:solidFill>
        </p:spPr>
        <p:txBody>
          <a:bodyPr/>
          <a:lstStyle/>
          <a:p>
            <a:r>
              <a:rPr lang="en-GB" dirty="0" smtClean="0"/>
              <a:t>Fuel Burn by Region; 2010</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4" name="Grafiek 3"/>
          <p:cNvGraphicFramePr/>
          <p:nvPr>
            <p:extLst>
              <p:ext uri="{D42A27DB-BD31-4B8C-83A1-F6EECF244321}">
                <p14:modId xmlns:p14="http://schemas.microsoft.com/office/powerpoint/2010/main" val="2460884450"/>
              </p:ext>
            </p:extLst>
          </p:nvPr>
        </p:nvGraphicFramePr>
        <p:xfrm>
          <a:off x="0" y="1052736"/>
          <a:ext cx="9144000" cy="58052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4557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75656"/>
          </a:xfrm>
          <a:solidFill>
            <a:schemeClr val="bg1">
              <a:lumMod val="85000"/>
            </a:schemeClr>
          </a:solidFill>
        </p:spPr>
        <p:txBody>
          <a:bodyPr>
            <a:normAutofit fontScale="90000"/>
          </a:bodyPr>
          <a:lstStyle/>
          <a:p>
            <a:r>
              <a:rPr lang="en-GB" b="1" dirty="0" smtClean="0"/>
              <a:t/>
            </a:r>
            <a:br>
              <a:rPr lang="en-GB" b="1" dirty="0" smtClean="0"/>
            </a:br>
            <a:r>
              <a:rPr lang="en-GB" sz="4900" b="1" dirty="0" smtClean="0">
                <a:solidFill>
                  <a:srgbClr val="41AD49"/>
                </a:solidFill>
              </a:rPr>
              <a:t>Cumulative </a:t>
            </a:r>
            <a:r>
              <a:rPr lang="en-GB" sz="4900" b="1" dirty="0">
                <a:solidFill>
                  <a:srgbClr val="41AD49"/>
                </a:solidFill>
              </a:rPr>
              <a:t>fuel burn by region </a:t>
            </a:r>
            <a:r>
              <a:rPr lang="en-GB" sz="4900" b="1" dirty="0" smtClean="0">
                <a:solidFill>
                  <a:srgbClr val="41AD49"/>
                </a:solidFill>
              </a:rPr>
              <a:t/>
            </a:r>
            <a:br>
              <a:rPr lang="en-GB" sz="4900" b="1" dirty="0" smtClean="0">
                <a:solidFill>
                  <a:srgbClr val="41AD49"/>
                </a:solidFill>
              </a:rPr>
            </a:br>
            <a:r>
              <a:rPr lang="en-GB" sz="4900" b="1" dirty="0" smtClean="0">
                <a:solidFill>
                  <a:srgbClr val="41AD49"/>
                </a:solidFill>
              </a:rPr>
              <a:t>2020 </a:t>
            </a:r>
            <a:r>
              <a:rPr lang="en-GB" sz="4900" b="1" dirty="0">
                <a:solidFill>
                  <a:srgbClr val="41AD49"/>
                </a:solidFill>
              </a:rPr>
              <a:t>to 2050</a:t>
            </a:r>
            <a:r>
              <a:rPr lang="en-GB" sz="4900" dirty="0">
                <a:solidFill>
                  <a:srgbClr val="41AD49"/>
                </a:solidFill>
              </a:rPr>
              <a:t/>
            </a:r>
            <a:br>
              <a:rPr lang="en-GB" sz="4900" dirty="0">
                <a:solidFill>
                  <a:srgbClr val="41AD49"/>
                </a:solidFill>
              </a:rPr>
            </a:br>
            <a:endParaRPr lang="en-GB" dirty="0">
              <a:solidFill>
                <a:srgbClr val="41AD49"/>
              </a:solidFill>
            </a:endParaRPr>
          </a:p>
        </p:txBody>
      </p:sp>
      <p:graphicFrame>
        <p:nvGraphicFramePr>
          <p:cNvPr id="6" name="Chart 5"/>
          <p:cNvGraphicFramePr>
            <a:graphicFrameLocks/>
          </p:cNvGraphicFramePr>
          <p:nvPr>
            <p:extLst>
              <p:ext uri="{D42A27DB-BD31-4B8C-83A1-F6EECF244321}">
                <p14:modId xmlns:p14="http://schemas.microsoft.com/office/powerpoint/2010/main" val="3413096830"/>
              </p:ext>
            </p:extLst>
          </p:nvPr>
        </p:nvGraphicFramePr>
        <p:xfrm>
          <a:off x="107504" y="1412776"/>
          <a:ext cx="8928992" cy="5167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5517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141277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smtClean="0">
                <a:solidFill>
                  <a:srgbClr val="00B050"/>
                </a:solidFill>
              </a:rPr>
              <a:t>     </a:t>
            </a:r>
            <a:r>
              <a:rPr lang="en-GB" sz="3600" b="1" dirty="0" smtClean="0">
                <a:solidFill>
                  <a:srgbClr val="00B050"/>
                </a:solidFill>
              </a:rPr>
              <a:t>ICAO work on technical and political issues</a:t>
            </a:r>
            <a:endParaRPr lang="en-GB" sz="3600" b="1" dirty="0">
              <a:solidFill>
                <a:srgbClr val="00B050"/>
              </a:solidFill>
            </a:endParaRPr>
          </a:p>
        </p:txBody>
      </p:sp>
      <p:sp>
        <p:nvSpPr>
          <p:cNvPr id="5" name="TextBox 4"/>
          <p:cNvSpPr txBox="1"/>
          <p:nvPr/>
        </p:nvSpPr>
        <p:spPr>
          <a:xfrm>
            <a:off x="-180528" y="1268760"/>
            <a:ext cx="9324528" cy="4924425"/>
          </a:xfrm>
          <a:prstGeom prst="rect">
            <a:avLst/>
          </a:prstGeom>
          <a:noFill/>
        </p:spPr>
        <p:txBody>
          <a:bodyPr wrap="square" rtlCol="0">
            <a:spAutoFit/>
          </a:bodyPr>
          <a:lstStyle/>
          <a:p>
            <a:endParaRPr lang="en-GB" sz="1200" dirty="0" smtClean="0"/>
          </a:p>
          <a:p>
            <a:pPr marL="612000" lvl="7"/>
            <a:r>
              <a:rPr lang="en-GB" sz="2000" dirty="0" smtClean="0"/>
              <a:t> </a:t>
            </a:r>
          </a:p>
          <a:p>
            <a:pPr marL="612000" lvl="7">
              <a:buFont typeface="Arial" pitchFamily="34" charset="0"/>
              <a:buChar char="•"/>
            </a:pPr>
            <a:r>
              <a:rPr lang="en-GB" sz="2400" dirty="0" smtClean="0"/>
              <a:t>1998-2010 – </a:t>
            </a:r>
            <a:r>
              <a:rPr lang="en-GB" sz="2400" dirty="0" smtClean="0"/>
              <a:t>ICAO CAEP </a:t>
            </a:r>
            <a:r>
              <a:rPr lang="en-GB" sz="2400" dirty="0" smtClean="0"/>
              <a:t>work into open and closed 	trading systems; taxes, charges; offsets, voluntary initiatives </a:t>
            </a:r>
          </a:p>
          <a:p>
            <a:pPr marL="612000" lvl="7">
              <a:buFont typeface="Arial" pitchFamily="34" charset="0"/>
              <a:buChar char="•"/>
            </a:pPr>
            <a:r>
              <a:rPr lang="en-GB" sz="2400" dirty="0" smtClean="0"/>
              <a:t>  2004 </a:t>
            </a:r>
            <a:r>
              <a:rPr lang="en-GB" sz="2400" dirty="0" smtClean="0"/>
              <a:t>Assembly agrees </a:t>
            </a:r>
            <a:r>
              <a:rPr lang="en-GB" sz="2400" dirty="0" smtClean="0"/>
              <a:t>no global scheme but recommends 	national/regional emissions trading</a:t>
            </a:r>
          </a:p>
          <a:p>
            <a:pPr marL="612000" lvl="7">
              <a:buFont typeface="Arial" pitchFamily="34" charset="0"/>
              <a:buChar char="•"/>
            </a:pPr>
            <a:r>
              <a:rPr lang="en-GB" sz="2400" dirty="0" smtClean="0"/>
              <a:t>  2007 mutual agreement reaction to EU ETS </a:t>
            </a:r>
          </a:p>
          <a:p>
            <a:pPr marL="612000" lvl="7">
              <a:buFont typeface="Arial" pitchFamily="34" charset="0"/>
              <a:buChar char="•"/>
            </a:pPr>
            <a:r>
              <a:rPr lang="en-GB" sz="2400" dirty="0"/>
              <a:t>  2008 guidance on implementing emissions trading</a:t>
            </a:r>
            <a:endParaRPr lang="en-GB" sz="2400" dirty="0" smtClean="0"/>
          </a:p>
          <a:p>
            <a:pPr marL="612000" lvl="7">
              <a:buFont typeface="Arial" pitchFamily="34" charset="0"/>
              <a:buChar char="•"/>
            </a:pPr>
            <a:r>
              <a:rPr lang="en-GB" sz="2400" dirty="0" smtClean="0"/>
              <a:t>  2008-2009 – </a:t>
            </a:r>
            <a:r>
              <a:rPr lang="en-GB" sz="2400" dirty="0" smtClean="0"/>
              <a:t>GIACC failed </a:t>
            </a:r>
            <a:r>
              <a:rPr lang="en-GB" sz="2400" dirty="0" smtClean="0"/>
              <a:t>to agree on a plan of action</a:t>
            </a:r>
          </a:p>
          <a:p>
            <a:pPr marL="612000" lvl="7">
              <a:buFont typeface="Arial" pitchFamily="34" charset="0"/>
              <a:buChar char="•"/>
            </a:pPr>
            <a:r>
              <a:rPr lang="en-GB" sz="2400" dirty="0" smtClean="0"/>
              <a:t>  2009 High Level Meeting on Climate Change; </a:t>
            </a:r>
            <a:endParaRPr lang="en-GB" sz="2400" dirty="0"/>
          </a:p>
          <a:p>
            <a:pPr marL="612000" lvl="7"/>
            <a:r>
              <a:rPr lang="en-GB" sz="2400" dirty="0" smtClean="0"/>
              <a:t>	Declaration on design of MBMs; “Basket of Measures”</a:t>
            </a:r>
          </a:p>
          <a:p>
            <a:pPr marL="612000" lvl="7">
              <a:buFont typeface="Arial" pitchFamily="34" charset="0"/>
              <a:buChar char="•"/>
            </a:pPr>
            <a:r>
              <a:rPr lang="en-GB" sz="2400" dirty="0" smtClean="0"/>
              <a:t>  2010 Agreed to pursue CO2 standard for new aircraft and </a:t>
            </a:r>
          </a:p>
          <a:p>
            <a:pPr marL="612000" lvl="7"/>
            <a:r>
              <a:rPr lang="en-GB" sz="2400" dirty="0" smtClean="0"/>
              <a:t>	new noise standard – Chapter 14 in 2017</a:t>
            </a:r>
          </a:p>
          <a:p>
            <a:pPr marL="449263" lvl="7">
              <a:buFont typeface="Arial" pitchFamily="34" charset="0"/>
              <a:buChar char="•"/>
            </a:pPr>
            <a:endParaRPr lang="en-GB" dirty="0"/>
          </a:p>
        </p:txBody>
      </p:sp>
    </p:spTree>
    <p:extLst>
      <p:ext uri="{BB962C8B-B14F-4D97-AF65-F5344CB8AC3E}">
        <p14:creationId xmlns:p14="http://schemas.microsoft.com/office/powerpoint/2010/main" val="1720815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9144000" cy="141277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B050"/>
                </a:solidFill>
              </a:rPr>
              <a:t>ICAO 37</a:t>
            </a:r>
            <a:r>
              <a:rPr lang="en-GB" sz="4000" b="1" baseline="30000" dirty="0" smtClean="0">
                <a:solidFill>
                  <a:srgbClr val="00B050"/>
                </a:solidFill>
              </a:rPr>
              <a:t>th</a:t>
            </a:r>
            <a:r>
              <a:rPr lang="en-GB" sz="4000" b="1" dirty="0" smtClean="0">
                <a:solidFill>
                  <a:srgbClr val="00B050"/>
                </a:solidFill>
              </a:rPr>
              <a:t> Assembly Resolution 2010 </a:t>
            </a:r>
            <a:endParaRPr lang="en-GB" sz="4000" b="1" dirty="0">
              <a:solidFill>
                <a:srgbClr val="00B050"/>
              </a:solidFill>
            </a:endParaRPr>
          </a:p>
        </p:txBody>
      </p:sp>
      <p:sp>
        <p:nvSpPr>
          <p:cNvPr id="3" name="Title 2"/>
          <p:cNvSpPr>
            <a:spLocks noGrp="1"/>
          </p:cNvSpPr>
          <p:nvPr>
            <p:ph type="title"/>
          </p:nvPr>
        </p:nvSpPr>
        <p:spPr>
          <a:xfrm>
            <a:off x="0" y="274638"/>
            <a:ext cx="8686800" cy="1143000"/>
          </a:xfrm>
        </p:spPr>
        <p:txBody>
          <a:bodyPr/>
          <a:lstStyle/>
          <a:p>
            <a:endParaRPr lang="en-GB" dirty="0"/>
          </a:p>
        </p:txBody>
      </p:sp>
      <p:sp>
        <p:nvSpPr>
          <p:cNvPr id="4" name="Content Placeholder 3"/>
          <p:cNvSpPr>
            <a:spLocks noGrp="1"/>
          </p:cNvSpPr>
          <p:nvPr>
            <p:ph idx="1"/>
          </p:nvPr>
        </p:nvSpPr>
        <p:spPr>
          <a:xfrm>
            <a:off x="0" y="1600200"/>
            <a:ext cx="9036496" cy="4525963"/>
          </a:xfrm>
        </p:spPr>
        <p:txBody>
          <a:bodyPr/>
          <a:lstStyle/>
          <a:p>
            <a:r>
              <a:rPr lang="en-GB" sz="2400" dirty="0" smtClean="0">
                <a:solidFill>
                  <a:schemeClr val="tx1"/>
                </a:solidFill>
                <a:latin typeface="Arial" pitchFamily="34" charset="0"/>
                <a:cs typeface="Arial" pitchFamily="34" charset="0"/>
              </a:rPr>
              <a:t>Discussion on climate change – no </a:t>
            </a:r>
            <a:r>
              <a:rPr lang="en-GB" sz="2400" dirty="0" smtClean="0">
                <a:solidFill>
                  <a:schemeClr val="tx1"/>
                </a:solidFill>
                <a:latin typeface="Arial" pitchFamily="34" charset="0"/>
                <a:cs typeface="Arial" pitchFamily="34" charset="0"/>
              </a:rPr>
              <a:t>consensus on action</a:t>
            </a:r>
            <a:endParaRPr lang="en-GB" sz="2400" dirty="0" smtClean="0">
              <a:solidFill>
                <a:schemeClr val="tx1"/>
              </a:solidFill>
              <a:latin typeface="Arial" pitchFamily="34" charset="0"/>
              <a:cs typeface="Arial" pitchFamily="34" charset="0"/>
            </a:endParaRPr>
          </a:p>
          <a:p>
            <a:r>
              <a:rPr lang="en-GB" sz="2400" dirty="0" smtClean="0">
                <a:solidFill>
                  <a:schemeClr val="tx1"/>
                </a:solidFill>
                <a:latin typeface="Arial" pitchFamily="34" charset="0"/>
                <a:cs typeface="Arial" pitchFamily="34" charset="0"/>
              </a:rPr>
              <a:t>2</a:t>
            </a:r>
            <a:r>
              <a:rPr lang="en-GB" sz="2400" dirty="0">
                <a:solidFill>
                  <a:schemeClr val="tx1"/>
                </a:solidFill>
                <a:latin typeface="Arial" pitchFamily="34" charset="0"/>
                <a:cs typeface="Arial" pitchFamily="34" charset="0"/>
              </a:rPr>
              <a:t>% global annual </a:t>
            </a:r>
            <a:r>
              <a:rPr lang="en-GB" sz="2400" dirty="0" smtClean="0">
                <a:solidFill>
                  <a:schemeClr val="tx1"/>
                </a:solidFill>
                <a:latin typeface="Arial" pitchFamily="34" charset="0"/>
                <a:cs typeface="Arial" pitchFamily="34" charset="0"/>
              </a:rPr>
              <a:t>fuel </a:t>
            </a:r>
            <a:r>
              <a:rPr lang="en-GB" sz="2400" dirty="0">
                <a:solidFill>
                  <a:schemeClr val="tx1"/>
                </a:solidFill>
                <a:latin typeface="Arial" pitchFamily="34" charset="0"/>
                <a:cs typeface="Arial" pitchFamily="34" charset="0"/>
              </a:rPr>
              <a:t>efficiency improvement goal until 2020 	- and an </a:t>
            </a:r>
            <a:r>
              <a:rPr lang="en-GB" sz="2400" i="1" dirty="0">
                <a:solidFill>
                  <a:schemeClr val="tx1"/>
                </a:solidFill>
                <a:latin typeface="Arial" pitchFamily="34" charset="0"/>
                <a:cs typeface="Arial" pitchFamily="34" charset="0"/>
              </a:rPr>
              <a:t>aspirational</a:t>
            </a:r>
            <a:r>
              <a:rPr lang="en-GB" sz="2400" dirty="0">
                <a:solidFill>
                  <a:schemeClr val="tx1"/>
                </a:solidFill>
                <a:latin typeface="Arial" pitchFamily="34" charset="0"/>
                <a:cs typeface="Arial" pitchFamily="34" charset="0"/>
              </a:rPr>
              <a:t> goal of 2% p.a. </a:t>
            </a:r>
            <a:r>
              <a:rPr lang="en-GB" sz="2400" dirty="0" smtClean="0">
                <a:solidFill>
                  <a:schemeClr val="tx1"/>
                </a:solidFill>
                <a:latin typeface="Arial" pitchFamily="34" charset="0"/>
                <a:cs typeface="Arial" pitchFamily="34" charset="0"/>
              </a:rPr>
              <a:t>2021 </a:t>
            </a:r>
            <a:r>
              <a:rPr lang="en-GB" sz="2400" dirty="0">
                <a:solidFill>
                  <a:schemeClr val="tx1"/>
                </a:solidFill>
                <a:latin typeface="Arial" pitchFamily="34" charset="0"/>
                <a:cs typeface="Arial" pitchFamily="34" charset="0"/>
              </a:rPr>
              <a:t>to </a:t>
            </a:r>
            <a:r>
              <a:rPr lang="en-GB" sz="2400" dirty="0" smtClean="0">
                <a:solidFill>
                  <a:schemeClr val="tx1"/>
                </a:solidFill>
                <a:latin typeface="Arial" pitchFamily="34" charset="0"/>
                <a:cs typeface="Arial" pitchFamily="34" charset="0"/>
              </a:rPr>
              <a:t>2050</a:t>
            </a:r>
          </a:p>
          <a:p>
            <a:pPr marL="342900" lvl="7" indent="-342900" eaLnBrk="0" hangingPunct="0">
              <a:buFontTx/>
              <a:buChar char="•"/>
            </a:pPr>
            <a:r>
              <a:rPr lang="en-GB" sz="2400" dirty="0">
                <a:solidFill>
                  <a:schemeClr val="tx1"/>
                </a:solidFill>
                <a:latin typeface="Arial" pitchFamily="34" charset="0"/>
                <a:cs typeface="Arial" pitchFamily="34" charset="0"/>
              </a:rPr>
              <a:t>set </a:t>
            </a:r>
            <a:r>
              <a:rPr lang="en-GB" sz="2400" dirty="0" smtClean="0">
                <a:solidFill>
                  <a:schemeClr val="tx1"/>
                </a:solidFill>
                <a:latin typeface="Arial" pitchFamily="34" charset="0"/>
                <a:cs typeface="Arial" pitchFamily="34" charset="0"/>
              </a:rPr>
              <a:t>medium-term </a:t>
            </a:r>
            <a:r>
              <a:rPr lang="en-GB" sz="2400" i="1" dirty="0">
                <a:solidFill>
                  <a:schemeClr val="tx1"/>
                </a:solidFill>
                <a:latin typeface="Arial" pitchFamily="34" charset="0"/>
                <a:cs typeface="Arial" pitchFamily="34" charset="0"/>
              </a:rPr>
              <a:t>aspirational</a:t>
            </a:r>
            <a:r>
              <a:rPr lang="en-GB" sz="2400" dirty="0">
                <a:solidFill>
                  <a:schemeClr val="tx1"/>
                </a:solidFill>
                <a:latin typeface="Arial" pitchFamily="34" charset="0"/>
                <a:cs typeface="Arial" pitchFamily="34" charset="0"/>
              </a:rPr>
              <a:t> </a:t>
            </a:r>
            <a:r>
              <a:rPr lang="en-GB" sz="2400" dirty="0" smtClean="0">
                <a:solidFill>
                  <a:schemeClr val="tx1"/>
                </a:solidFill>
                <a:latin typeface="Arial" pitchFamily="34" charset="0"/>
                <a:cs typeface="Arial" pitchFamily="34" charset="0"/>
              </a:rPr>
              <a:t>goal; keep </a:t>
            </a:r>
            <a:r>
              <a:rPr lang="en-GB" sz="2400" dirty="0">
                <a:solidFill>
                  <a:schemeClr val="tx1"/>
                </a:solidFill>
                <a:latin typeface="Arial" pitchFamily="34" charset="0"/>
                <a:cs typeface="Arial" pitchFamily="34" charset="0"/>
              </a:rPr>
              <a:t>the global net carbon emissions from </a:t>
            </a:r>
            <a:r>
              <a:rPr lang="en-GB" sz="2400" dirty="0" smtClean="0">
                <a:solidFill>
                  <a:schemeClr val="tx1"/>
                </a:solidFill>
                <a:latin typeface="Arial" pitchFamily="34" charset="0"/>
                <a:cs typeface="Arial" pitchFamily="34" charset="0"/>
              </a:rPr>
              <a:t>int. aviation </a:t>
            </a:r>
            <a:r>
              <a:rPr lang="en-GB" sz="2400" dirty="0">
                <a:solidFill>
                  <a:schemeClr val="tx1"/>
                </a:solidFill>
                <a:latin typeface="Arial" pitchFamily="34" charset="0"/>
                <a:cs typeface="Arial" pitchFamily="34" charset="0"/>
              </a:rPr>
              <a:t>from 2020 at the same level</a:t>
            </a:r>
            <a:r>
              <a:rPr lang="en-GB" sz="2400" dirty="0" smtClean="0">
                <a:solidFill>
                  <a:schemeClr val="tx1"/>
                </a:solidFill>
                <a:latin typeface="Arial" pitchFamily="34" charset="0"/>
                <a:cs typeface="Arial" pitchFamily="34" charset="0"/>
              </a:rPr>
              <a:t>;</a:t>
            </a:r>
          </a:p>
          <a:p>
            <a:pPr marL="457200" lvl="8" indent="0" eaLnBrk="0" hangingPunct="0">
              <a:buNone/>
            </a:pPr>
            <a:r>
              <a:rPr lang="en-GB" sz="2400" dirty="0" smtClean="0">
                <a:solidFill>
                  <a:schemeClr val="tx1"/>
                </a:solidFill>
                <a:latin typeface="Arial" pitchFamily="34" charset="0"/>
                <a:cs typeface="Arial" pitchFamily="34" charset="0"/>
              </a:rPr>
              <a:t>- </a:t>
            </a:r>
            <a:r>
              <a:rPr lang="en-GB" sz="2400" dirty="0" err="1" smtClean="0">
                <a:solidFill>
                  <a:schemeClr val="tx1"/>
                </a:solidFill>
                <a:latin typeface="Arial" pitchFamily="34" charset="0"/>
                <a:cs typeface="Arial" pitchFamily="34" charset="0"/>
              </a:rPr>
              <a:t>ie</a:t>
            </a:r>
            <a:r>
              <a:rPr lang="en-GB" sz="2400" dirty="0" smtClean="0">
                <a:solidFill>
                  <a:schemeClr val="tx1"/>
                </a:solidFill>
                <a:latin typeface="Arial" pitchFamily="34" charset="0"/>
                <a:cs typeface="Arial" pitchFamily="34" charset="0"/>
              </a:rPr>
              <a:t> </a:t>
            </a:r>
            <a:r>
              <a:rPr lang="en-GB" sz="2400" dirty="0">
                <a:solidFill>
                  <a:schemeClr val="tx1"/>
                </a:solidFill>
                <a:latin typeface="Arial" pitchFamily="34" charset="0"/>
                <a:cs typeface="Arial" pitchFamily="34" charset="0"/>
              </a:rPr>
              <a:t>2020 CNG</a:t>
            </a:r>
          </a:p>
          <a:p>
            <a:pPr marL="342900" lvl="7" indent="-342900" eaLnBrk="0" hangingPunct="0">
              <a:buFontTx/>
              <a:buChar char="•"/>
            </a:pPr>
            <a:r>
              <a:rPr lang="en-GB" sz="2400" dirty="0" smtClean="0">
                <a:solidFill>
                  <a:schemeClr val="tx1"/>
                </a:solidFill>
                <a:latin typeface="Arial" pitchFamily="34" charset="0"/>
                <a:cs typeface="Arial" pitchFamily="34" charset="0"/>
              </a:rPr>
              <a:t>Develop State Action Plans</a:t>
            </a:r>
          </a:p>
          <a:p>
            <a:pPr marL="342900" lvl="7" indent="-342900" eaLnBrk="0" hangingPunct="0">
              <a:buFontTx/>
              <a:buChar char="•"/>
            </a:pPr>
            <a:r>
              <a:rPr lang="en-GB" sz="2400" dirty="0" smtClean="0">
                <a:solidFill>
                  <a:schemeClr val="tx1"/>
                </a:solidFill>
                <a:latin typeface="Arial" pitchFamily="34" charset="0"/>
                <a:cs typeface="Arial" pitchFamily="34" charset="0"/>
              </a:rPr>
              <a:t>Adopted principles for MBMs</a:t>
            </a:r>
          </a:p>
          <a:p>
            <a:pPr marL="342900" lvl="7" indent="-342900" eaLnBrk="0" hangingPunct="0">
              <a:buFontTx/>
              <a:buChar char="•"/>
            </a:pPr>
            <a:r>
              <a:rPr lang="en-GB" sz="2400" dirty="0" smtClean="0">
                <a:solidFill>
                  <a:schemeClr val="tx1"/>
                </a:solidFill>
                <a:latin typeface="Arial" pitchFamily="34" charset="0"/>
                <a:cs typeface="Arial" pitchFamily="34" charset="0"/>
              </a:rPr>
              <a:t>Set de </a:t>
            </a:r>
            <a:r>
              <a:rPr lang="en-GB" sz="2400" dirty="0" err="1" smtClean="0">
                <a:solidFill>
                  <a:schemeClr val="tx1"/>
                </a:solidFill>
                <a:latin typeface="Arial" pitchFamily="34" charset="0"/>
                <a:cs typeface="Arial" pitchFamily="34" charset="0"/>
              </a:rPr>
              <a:t>minimis</a:t>
            </a:r>
            <a:r>
              <a:rPr lang="en-GB" sz="2400" dirty="0" smtClean="0">
                <a:solidFill>
                  <a:schemeClr val="tx1"/>
                </a:solidFill>
                <a:latin typeface="Arial" pitchFamily="34" charset="0"/>
                <a:cs typeface="Arial" pitchFamily="34" charset="0"/>
              </a:rPr>
              <a:t> threshold of 1% RTK international activity</a:t>
            </a:r>
          </a:p>
          <a:p>
            <a:pPr marL="800100" lvl="8" indent="-342900" eaLnBrk="0" hangingPunct="0">
              <a:buFontTx/>
              <a:buChar char="•"/>
            </a:pPr>
            <a:r>
              <a:rPr lang="en-GB" sz="2400" dirty="0" smtClean="0">
                <a:solidFill>
                  <a:schemeClr val="tx1"/>
                </a:solidFill>
                <a:latin typeface="Arial" pitchFamily="34" charset="0"/>
                <a:cs typeface="Arial" pitchFamily="34" charset="0"/>
              </a:rPr>
              <a:t>operators MBM exempt and States from  Action Plans</a:t>
            </a:r>
          </a:p>
          <a:p>
            <a:pPr marL="342900" lvl="7" indent="-342900" eaLnBrk="0" hangingPunct="0">
              <a:buFontTx/>
              <a:buChar char="•"/>
            </a:pPr>
            <a:endParaRPr lang="en-GB" sz="2400" dirty="0">
              <a:solidFill>
                <a:schemeClr val="tx1"/>
              </a:solidFill>
            </a:endParaRPr>
          </a:p>
          <a:p>
            <a:pPr marL="342900" lvl="7" indent="-342900" eaLnBrk="0" hangingPunct="0">
              <a:buFontTx/>
              <a:buChar char="•"/>
            </a:pPr>
            <a:endParaRPr lang="en-GB" sz="2400" dirty="0">
              <a:solidFill>
                <a:schemeClr val="tx1"/>
              </a:solidFill>
            </a:endParaRPr>
          </a:p>
          <a:p>
            <a:pPr marL="457200" lvl="1" indent="0">
              <a:buNone/>
            </a:pPr>
            <a:endParaRPr lang="en-GB" sz="2400" dirty="0">
              <a:solidFill>
                <a:schemeClr val="tx1"/>
              </a:solidFill>
            </a:endParaRPr>
          </a:p>
          <a:p>
            <a:pPr lvl="1"/>
            <a:endParaRPr lang="en-GB" sz="2000" dirty="0" smtClean="0">
              <a:solidFill>
                <a:schemeClr val="tx1"/>
              </a:solidFill>
            </a:endParaRPr>
          </a:p>
          <a:p>
            <a:endParaRPr lang="en-GB" sz="2400" dirty="0">
              <a:solidFill>
                <a:schemeClr val="tx1"/>
              </a:solidFill>
            </a:endParaRPr>
          </a:p>
          <a:p>
            <a:endParaRPr lang="en-GB" sz="2800" dirty="0" smtClean="0">
              <a:solidFill>
                <a:schemeClr val="tx1"/>
              </a:solidFill>
            </a:endParaRPr>
          </a:p>
          <a:p>
            <a:endParaRPr lang="en-GB" sz="2800" dirty="0">
              <a:solidFill>
                <a:schemeClr val="tx1"/>
              </a:solidFill>
            </a:endParaRPr>
          </a:p>
        </p:txBody>
      </p:sp>
    </p:spTree>
    <p:extLst>
      <p:ext uri="{BB962C8B-B14F-4D97-AF65-F5344CB8AC3E}">
        <p14:creationId xmlns:p14="http://schemas.microsoft.com/office/powerpoint/2010/main" val="220082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0" y="0"/>
            <a:ext cx="9144000" cy="134076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solidFill>
                  <a:srgbClr val="00B050"/>
                </a:solidFill>
              </a:rPr>
              <a:t>Current ICAO work </a:t>
            </a:r>
            <a:endParaRPr lang="en-GB" sz="4400" b="1" dirty="0">
              <a:solidFill>
                <a:srgbClr val="00B050"/>
              </a:solidFill>
            </a:endParaRPr>
          </a:p>
        </p:txBody>
      </p:sp>
      <p:sp>
        <p:nvSpPr>
          <p:cNvPr id="7" name="TextBox 6"/>
          <p:cNvSpPr txBox="1"/>
          <p:nvPr/>
        </p:nvSpPr>
        <p:spPr>
          <a:xfrm>
            <a:off x="251520" y="1340768"/>
            <a:ext cx="8712968" cy="6863417"/>
          </a:xfrm>
          <a:prstGeom prst="rect">
            <a:avLst/>
          </a:prstGeom>
          <a:noFill/>
        </p:spPr>
        <p:txBody>
          <a:bodyPr wrap="square" rtlCol="0">
            <a:spAutoFit/>
          </a:bodyPr>
          <a:lstStyle/>
          <a:p>
            <a:pPr marL="144000">
              <a:spcBef>
                <a:spcPts val="600"/>
              </a:spcBef>
            </a:pPr>
            <a:r>
              <a:rPr lang="en-GB" sz="2400" dirty="0" smtClean="0"/>
              <a:t>The 37</a:t>
            </a:r>
            <a:r>
              <a:rPr lang="en-GB" sz="2400" baseline="30000" dirty="0" smtClean="0"/>
              <a:t>th</a:t>
            </a:r>
            <a:r>
              <a:rPr lang="en-GB" sz="2400" dirty="0" smtClean="0"/>
              <a:t> Assembly Resolution requested the Council to:</a:t>
            </a:r>
          </a:p>
          <a:p>
            <a:pPr marL="144000">
              <a:spcBef>
                <a:spcPts val="600"/>
              </a:spcBef>
              <a:buFont typeface="Arial" pitchFamily="34" charset="0"/>
              <a:buChar char="•"/>
            </a:pPr>
            <a:r>
              <a:rPr lang="en-GB" sz="2400" dirty="0" smtClean="0"/>
              <a:t> review the 1% global RTK de </a:t>
            </a:r>
            <a:r>
              <a:rPr lang="en-GB" sz="2400" dirty="0" err="1" smtClean="0"/>
              <a:t>minimis</a:t>
            </a:r>
            <a:r>
              <a:rPr lang="en-GB" sz="2400" dirty="0" smtClean="0"/>
              <a:t> threshold;</a:t>
            </a:r>
          </a:p>
          <a:p>
            <a:pPr marL="144000">
              <a:spcBef>
                <a:spcPts val="600"/>
              </a:spcBef>
              <a:buFont typeface="Arial" pitchFamily="34" charset="0"/>
              <a:buChar char="•"/>
            </a:pPr>
            <a:r>
              <a:rPr lang="en-GB" sz="2400" dirty="0" smtClean="0"/>
              <a:t> develop Framework for market-based measures (</a:t>
            </a:r>
            <a:r>
              <a:rPr lang="en-GB" sz="2400" dirty="0" smtClean="0"/>
              <a:t>MBMs</a:t>
            </a:r>
            <a:r>
              <a:rPr lang="en-GB" sz="2400" dirty="0" smtClean="0"/>
              <a:t>)</a:t>
            </a:r>
          </a:p>
          <a:p>
            <a:pPr marL="144000" lvl="1">
              <a:spcBef>
                <a:spcPts val="600"/>
              </a:spcBef>
              <a:buFont typeface="Arial" pitchFamily="34" charset="0"/>
              <a:buChar char="•"/>
            </a:pPr>
            <a:r>
              <a:rPr lang="en-GB" sz="2400" dirty="0" smtClean="0"/>
              <a:t> explore feasibility of a global </a:t>
            </a:r>
            <a:r>
              <a:rPr lang="en-GB" sz="2400" dirty="0" smtClean="0"/>
              <a:t>MBM scheme, study </a:t>
            </a:r>
            <a:r>
              <a:rPr lang="en-GB" sz="2400" dirty="0" smtClean="0"/>
              <a:t>technical aspects, environmental benefits, economic impacts,  </a:t>
            </a:r>
            <a:endParaRPr lang="en-GB" sz="2400" dirty="0" smtClean="0"/>
          </a:p>
          <a:p>
            <a:pPr marL="144000" lvl="1">
              <a:spcBef>
                <a:spcPts val="600"/>
              </a:spcBef>
              <a:buFont typeface="Arial" pitchFamily="34" charset="0"/>
              <a:buChar char="•"/>
            </a:pPr>
            <a:r>
              <a:rPr lang="en-GB" sz="2400" dirty="0" smtClean="0"/>
              <a:t>late 2011 Sec Gen call to agree global MBM by end 2012</a:t>
            </a:r>
            <a:endParaRPr lang="en-GB" sz="2400" dirty="0" smtClean="0"/>
          </a:p>
          <a:p>
            <a:pPr marL="144000" lvl="1">
              <a:spcBef>
                <a:spcPts val="600"/>
              </a:spcBef>
              <a:buFont typeface="Arial" pitchFamily="34" charset="0"/>
              <a:buChar char="•"/>
            </a:pPr>
            <a:r>
              <a:rPr lang="en-GB" sz="2400" dirty="0" smtClean="0"/>
              <a:t>Group of Experts established January </a:t>
            </a:r>
            <a:r>
              <a:rPr lang="en-GB" sz="2400" dirty="0" smtClean="0"/>
              <a:t>2012</a:t>
            </a:r>
          </a:p>
          <a:p>
            <a:pPr marL="144000" lvl="1">
              <a:spcBef>
                <a:spcPts val="600"/>
              </a:spcBef>
              <a:buFont typeface="Arial" pitchFamily="34" charset="0"/>
              <a:buChar char="•"/>
            </a:pPr>
            <a:r>
              <a:rPr lang="en-GB" sz="2400" dirty="0" smtClean="0"/>
              <a:t>Three </a:t>
            </a:r>
            <a:r>
              <a:rPr lang="en-GB" sz="2400" dirty="0"/>
              <a:t>options for MBMs - full access to carbon markets. </a:t>
            </a:r>
          </a:p>
          <a:p>
            <a:pPr marL="449263"/>
            <a:r>
              <a:rPr lang="en-GB" sz="2400" dirty="0"/>
              <a:t>	- offsetting</a:t>
            </a:r>
          </a:p>
          <a:p>
            <a:pPr marL="449263"/>
            <a:r>
              <a:rPr lang="en-GB" sz="2400" dirty="0"/>
              <a:t>	- offsetting plus a revenue generation mechanism</a:t>
            </a:r>
          </a:p>
          <a:p>
            <a:pPr marL="449263"/>
            <a:r>
              <a:rPr lang="en-GB" sz="2400" dirty="0"/>
              <a:t>	</a:t>
            </a:r>
            <a:r>
              <a:rPr lang="en-GB" sz="2400" dirty="0" smtClean="0"/>
              <a:t>- cap </a:t>
            </a:r>
            <a:r>
              <a:rPr lang="en-GB" sz="2400" dirty="0"/>
              <a:t>and trade emissions trading system  </a:t>
            </a:r>
            <a:endParaRPr lang="en-GB" sz="2400" dirty="0" smtClean="0"/>
          </a:p>
          <a:p>
            <a:pPr marL="144000" lvl="1">
              <a:spcBef>
                <a:spcPts val="600"/>
              </a:spcBef>
              <a:buFont typeface="Arial" pitchFamily="34" charset="0"/>
              <a:buChar char="•"/>
            </a:pPr>
            <a:r>
              <a:rPr lang="en-GB" sz="2400" dirty="0" smtClean="0"/>
              <a:t>Nov 2012 Council from High Level Group HGCC</a:t>
            </a:r>
            <a:endParaRPr lang="en-GB" sz="2400" dirty="0" smtClean="0"/>
          </a:p>
          <a:p>
            <a:pPr marL="449263"/>
            <a:endParaRPr lang="en-GB" sz="2400" dirty="0"/>
          </a:p>
          <a:p>
            <a:pPr marL="449263"/>
            <a:endParaRPr lang="en-GB" sz="2400" dirty="0"/>
          </a:p>
          <a:p>
            <a:pPr marL="144000" lvl="1">
              <a:spcBef>
                <a:spcPts val="600"/>
              </a:spcBef>
              <a:buFont typeface="Arial" pitchFamily="34" charset="0"/>
              <a:buChar char="•"/>
            </a:pPr>
            <a:endParaRPr lang="en-GB" dirty="0" smtClean="0"/>
          </a:p>
          <a:p>
            <a:pPr marL="144000" lvl="1">
              <a:spcBef>
                <a:spcPts val="600"/>
              </a:spcBef>
              <a:buFont typeface="Arial" pitchFamily="34" charset="0"/>
              <a:buChar char="•"/>
            </a:pPr>
            <a:endParaRPr lang="en-GB" dirty="0" smtClean="0"/>
          </a:p>
          <a:p>
            <a:pPr marL="144000">
              <a:spcBef>
                <a:spcPts val="600"/>
              </a:spcBef>
            </a:pPr>
            <a:endParaRPr lang="en-GB" dirty="0" smtClean="0">
              <a:solidFill>
                <a:schemeClr val="accent1"/>
              </a:solidFill>
            </a:endParaRPr>
          </a:p>
        </p:txBody>
      </p:sp>
      <p:sp>
        <p:nvSpPr>
          <p:cNvPr id="11" name="TextBox 10"/>
          <p:cNvSpPr txBox="1"/>
          <p:nvPr/>
        </p:nvSpPr>
        <p:spPr>
          <a:xfrm>
            <a:off x="2571736" y="5214950"/>
            <a:ext cx="6215106" cy="369332"/>
          </a:xfrm>
          <a:prstGeom prst="rect">
            <a:avLst/>
          </a:prstGeom>
          <a:noFill/>
        </p:spPr>
        <p:txBody>
          <a:bodyPr wrap="square" rtlCol="0">
            <a:spAutoFit/>
          </a:bodyPr>
          <a:lstStyle/>
          <a:p>
            <a:r>
              <a:rPr lang="en-GB" b="1" dirty="0" smtClean="0">
                <a:solidFill>
                  <a:schemeClr val="accent1"/>
                </a:solidFill>
              </a:rPr>
              <a:t> </a:t>
            </a:r>
            <a:endParaRPr lang="en-GB" b="1" dirty="0">
              <a:solidFill>
                <a:schemeClr val="accent1"/>
              </a:solidFill>
            </a:endParaRPr>
          </a:p>
        </p:txBody>
      </p:sp>
    </p:spTree>
    <p:extLst>
      <p:ext uri="{BB962C8B-B14F-4D97-AF65-F5344CB8AC3E}">
        <p14:creationId xmlns:p14="http://schemas.microsoft.com/office/powerpoint/2010/main" val="3019312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980"/>
            <a:ext cx="9144000" cy="102475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GB" sz="4000" b="1" dirty="0" smtClean="0">
                <a:solidFill>
                  <a:srgbClr val="00B050"/>
                </a:solidFill>
              </a:rPr>
              <a:t>EU Stopped Clock for ICAO agreement </a:t>
            </a:r>
            <a:endParaRPr lang="en-GB" sz="4000" b="1" dirty="0">
              <a:solidFill>
                <a:srgbClr val="00B050"/>
              </a:solidFill>
            </a:endParaRPr>
          </a:p>
        </p:txBody>
      </p:sp>
      <p:sp>
        <p:nvSpPr>
          <p:cNvPr id="3" name="Content Placeholder 2"/>
          <p:cNvSpPr>
            <a:spLocks noGrp="1"/>
          </p:cNvSpPr>
          <p:nvPr>
            <p:ph idx="1"/>
          </p:nvPr>
        </p:nvSpPr>
        <p:spPr>
          <a:xfrm>
            <a:off x="107504" y="1196752"/>
            <a:ext cx="9036496" cy="4958011"/>
          </a:xfrm>
        </p:spPr>
        <p:txBody>
          <a:bodyPr>
            <a:normAutofit/>
          </a:bodyPr>
          <a:lstStyle/>
          <a:p>
            <a:r>
              <a:rPr lang="en-GB" sz="2400" dirty="0" smtClean="0">
                <a:solidFill>
                  <a:schemeClr val="tx1"/>
                </a:solidFill>
                <a:latin typeface="Arial" pitchFamily="34" charset="0"/>
                <a:cs typeface="Arial" pitchFamily="34" charset="0"/>
              </a:rPr>
              <a:t>Enforcement of extra EU flights suspended until Jan 2014 </a:t>
            </a:r>
          </a:p>
          <a:p>
            <a:r>
              <a:rPr lang="en-GB" sz="2400" dirty="0" smtClean="0">
                <a:solidFill>
                  <a:schemeClr val="tx1"/>
                </a:solidFill>
                <a:latin typeface="Arial" pitchFamily="34" charset="0"/>
                <a:cs typeface="Arial" pitchFamily="34" charset="0"/>
              </a:rPr>
              <a:t>EU ETS returns Jan 2014 unless changed beforehand</a:t>
            </a:r>
          </a:p>
          <a:p>
            <a:r>
              <a:rPr lang="en-GB" sz="2400" dirty="0" smtClean="0">
                <a:solidFill>
                  <a:schemeClr val="tx1"/>
                </a:solidFill>
                <a:latin typeface="Arial" pitchFamily="34" charset="0"/>
                <a:cs typeface="Arial" pitchFamily="34" charset="0"/>
              </a:rPr>
              <a:t>EU </a:t>
            </a:r>
            <a:r>
              <a:rPr lang="en-GB" sz="2400" dirty="0" smtClean="0">
                <a:solidFill>
                  <a:schemeClr val="tx1"/>
                </a:solidFill>
                <a:latin typeface="Arial" pitchFamily="34" charset="0"/>
                <a:cs typeface="Arial" pitchFamily="34" charset="0"/>
              </a:rPr>
              <a:t>will </a:t>
            </a:r>
            <a:r>
              <a:rPr lang="en-GB" sz="2400" dirty="0" smtClean="0">
                <a:solidFill>
                  <a:schemeClr val="tx1"/>
                </a:solidFill>
                <a:latin typeface="Arial" pitchFamily="34" charset="0"/>
                <a:cs typeface="Arial" pitchFamily="34" charset="0"/>
              </a:rPr>
              <a:t>modify if ICAO reaches </a:t>
            </a:r>
            <a:r>
              <a:rPr lang="en-GB" sz="2400" dirty="0" smtClean="0">
                <a:solidFill>
                  <a:schemeClr val="tx1"/>
                </a:solidFill>
                <a:latin typeface="Arial" pitchFamily="34" charset="0"/>
                <a:cs typeface="Arial" pitchFamily="34" charset="0"/>
              </a:rPr>
              <a:t>Assembly global </a:t>
            </a:r>
            <a:r>
              <a:rPr lang="en-GB" sz="2400" dirty="0" smtClean="0">
                <a:solidFill>
                  <a:schemeClr val="tx1"/>
                </a:solidFill>
                <a:latin typeface="Arial" pitchFamily="34" charset="0"/>
                <a:cs typeface="Arial" pitchFamily="34" charset="0"/>
              </a:rPr>
              <a:t>agreement </a:t>
            </a:r>
          </a:p>
          <a:p>
            <a:r>
              <a:rPr lang="en-GB" sz="2400" dirty="0" smtClean="0">
                <a:solidFill>
                  <a:schemeClr val="tx1"/>
                </a:solidFill>
                <a:latin typeface="Arial" pitchFamily="34" charset="0"/>
                <a:cs typeface="Arial" pitchFamily="34" charset="0"/>
              </a:rPr>
              <a:t>MEPs say will only </a:t>
            </a:r>
            <a:r>
              <a:rPr lang="en-GB" sz="2400" dirty="0" smtClean="0">
                <a:solidFill>
                  <a:schemeClr val="tx1"/>
                </a:solidFill>
                <a:latin typeface="Arial" pitchFamily="34" charset="0"/>
                <a:cs typeface="Arial" pitchFamily="34" charset="0"/>
              </a:rPr>
              <a:t>amend </a:t>
            </a:r>
            <a:r>
              <a:rPr lang="en-GB" sz="2400" dirty="0" smtClean="0">
                <a:solidFill>
                  <a:schemeClr val="tx1"/>
                </a:solidFill>
                <a:latin typeface="Arial" pitchFamily="34" charset="0"/>
                <a:cs typeface="Arial" pitchFamily="34" charset="0"/>
              </a:rPr>
              <a:t>ETS if ICAO makes real progress</a:t>
            </a:r>
          </a:p>
          <a:p>
            <a:r>
              <a:rPr lang="en-GB" sz="2400" dirty="0" smtClean="0">
                <a:solidFill>
                  <a:schemeClr val="tx1"/>
                </a:solidFill>
                <a:latin typeface="Arial" pitchFamily="34" charset="0"/>
                <a:cs typeface="Arial" pitchFamily="34" charset="0"/>
              </a:rPr>
              <a:t>Options for yearend;</a:t>
            </a:r>
          </a:p>
          <a:p>
            <a:pPr lvl="1"/>
            <a:r>
              <a:rPr lang="en-GB" sz="2400" dirty="0" smtClean="0">
                <a:solidFill>
                  <a:schemeClr val="tx1"/>
                </a:solidFill>
                <a:latin typeface="Arial" pitchFamily="34" charset="0"/>
                <a:cs typeface="Arial" pitchFamily="34" charset="0"/>
              </a:rPr>
              <a:t>Full reinstatement</a:t>
            </a:r>
          </a:p>
          <a:p>
            <a:pPr lvl="1"/>
            <a:r>
              <a:rPr lang="en-GB" sz="2400" dirty="0" smtClean="0">
                <a:solidFill>
                  <a:schemeClr val="tx1"/>
                </a:solidFill>
                <a:latin typeface="Arial" pitchFamily="34" charset="0"/>
                <a:cs typeface="Arial" pitchFamily="34" charset="0"/>
              </a:rPr>
              <a:t>Outbound flights only; or 50/50</a:t>
            </a:r>
          </a:p>
          <a:p>
            <a:pPr lvl="1"/>
            <a:r>
              <a:rPr lang="en-GB" sz="2400" dirty="0" smtClean="0">
                <a:latin typeface="Arial" pitchFamily="34" charset="0"/>
                <a:cs typeface="Arial" pitchFamily="34" charset="0"/>
              </a:rPr>
              <a:t>Airspace or FIR</a:t>
            </a:r>
            <a:endParaRPr lang="en-GB" sz="2400" dirty="0" smtClean="0">
              <a:solidFill>
                <a:schemeClr val="tx1"/>
              </a:solidFill>
              <a:latin typeface="Arial" pitchFamily="34" charset="0"/>
              <a:cs typeface="Arial" pitchFamily="34" charset="0"/>
            </a:endParaRPr>
          </a:p>
          <a:p>
            <a:pPr lvl="1"/>
            <a:r>
              <a:rPr lang="en-GB" sz="2400" dirty="0" smtClean="0">
                <a:solidFill>
                  <a:schemeClr val="tx1"/>
                </a:solidFill>
                <a:latin typeface="Arial" pitchFamily="34" charset="0"/>
                <a:cs typeface="Arial" pitchFamily="34" charset="0"/>
              </a:rPr>
              <a:t>Extend stop the clock – hard sell in </a:t>
            </a:r>
            <a:r>
              <a:rPr lang="en-GB" sz="2400" dirty="0" smtClean="0">
                <a:solidFill>
                  <a:schemeClr val="tx1"/>
                </a:solidFill>
                <a:latin typeface="Arial" pitchFamily="34" charset="0"/>
                <a:cs typeface="Arial" pitchFamily="34" charset="0"/>
              </a:rPr>
              <a:t>EU Parliament</a:t>
            </a:r>
            <a:endParaRPr lang="en-GB" sz="2400" dirty="0" smtClean="0">
              <a:solidFill>
                <a:schemeClr val="tx1"/>
              </a:solidFill>
              <a:latin typeface="Arial" pitchFamily="34" charset="0"/>
              <a:cs typeface="Arial" pitchFamily="34" charset="0"/>
            </a:endParaRPr>
          </a:p>
          <a:p>
            <a:pPr lvl="1"/>
            <a:r>
              <a:rPr lang="en-GB" sz="2400" dirty="0" smtClean="0">
                <a:solidFill>
                  <a:schemeClr val="tx1"/>
                </a:solidFill>
                <a:latin typeface="Arial" pitchFamily="34" charset="0"/>
                <a:cs typeface="Arial" pitchFamily="34" charset="0"/>
              </a:rPr>
              <a:t>Full suspension  - hard sell in </a:t>
            </a:r>
            <a:r>
              <a:rPr lang="en-GB" sz="2400" dirty="0" smtClean="0">
                <a:solidFill>
                  <a:schemeClr val="tx1"/>
                </a:solidFill>
                <a:latin typeface="Arial" pitchFamily="34" charset="0"/>
                <a:cs typeface="Arial" pitchFamily="34" charset="0"/>
              </a:rPr>
              <a:t>EU Parliament</a:t>
            </a:r>
            <a:endParaRPr lang="en-GB" sz="2400" dirty="0" smtClean="0">
              <a:solidFill>
                <a:schemeClr val="tx1"/>
              </a:solidFill>
              <a:latin typeface="Arial" pitchFamily="34" charset="0"/>
              <a:cs typeface="Arial" pitchFamily="34" charset="0"/>
            </a:endParaRPr>
          </a:p>
          <a:p>
            <a:pPr lvl="2"/>
            <a:endParaRPr lang="en-GB" sz="1000" dirty="0">
              <a:solidFill>
                <a:schemeClr val="tx1"/>
              </a:solidFill>
            </a:endParaRPr>
          </a:p>
        </p:txBody>
      </p:sp>
    </p:spTree>
    <p:extLst>
      <p:ext uri="{BB962C8B-B14F-4D97-AF65-F5344CB8AC3E}">
        <p14:creationId xmlns:p14="http://schemas.microsoft.com/office/powerpoint/2010/main" val="1113708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itle 1"/>
          <p:cNvSpPr>
            <a:spLocks noGrp="1"/>
          </p:cNvSpPr>
          <p:nvPr>
            <p:ph type="title"/>
          </p:nvPr>
        </p:nvSpPr>
        <p:spPr>
          <a:xfrm>
            <a:off x="0" y="0"/>
            <a:ext cx="9143999" cy="908719"/>
          </a:xfrm>
          <a:solidFill>
            <a:schemeClr val="bg1">
              <a:lumMod val="75000"/>
            </a:schemeClr>
          </a:solidFill>
        </p:spPr>
        <p:txBody>
          <a:bodyPr>
            <a:normAutofit/>
          </a:bodyPr>
          <a:lstStyle/>
          <a:p>
            <a:r>
              <a:rPr lang="en-US" dirty="0" smtClean="0">
                <a:solidFill>
                  <a:srgbClr val="41AD49"/>
                </a:solidFill>
              </a:rPr>
              <a:t> </a:t>
            </a:r>
            <a:r>
              <a:rPr lang="en-US" sz="4800" b="1" dirty="0" smtClean="0">
                <a:solidFill>
                  <a:srgbClr val="41AD49"/>
                </a:solidFill>
              </a:rPr>
              <a:t>The ICAO battleground</a:t>
            </a:r>
          </a:p>
        </p:txBody>
      </p:sp>
      <p:sp>
        <p:nvSpPr>
          <p:cNvPr id="6349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ea typeface="MS PGothic" pitchFamily="34" charset="-128"/>
              </a:defRPr>
            </a:lvl1pPr>
            <a:lvl2pPr marL="758032" indent="-291551" eaLnBrk="0" hangingPunct="0">
              <a:defRPr sz="1600">
                <a:solidFill>
                  <a:schemeClr val="tx1"/>
                </a:solidFill>
                <a:latin typeface="Arial" pitchFamily="34" charset="0"/>
                <a:ea typeface="MS PGothic" pitchFamily="34" charset="-128"/>
              </a:defRPr>
            </a:lvl2pPr>
            <a:lvl3pPr marL="1166203" indent="-233241" eaLnBrk="0" hangingPunct="0">
              <a:defRPr sz="1600">
                <a:solidFill>
                  <a:schemeClr val="tx1"/>
                </a:solidFill>
                <a:latin typeface="Arial" pitchFamily="34" charset="0"/>
                <a:ea typeface="MS PGothic" pitchFamily="34" charset="-128"/>
              </a:defRPr>
            </a:lvl3pPr>
            <a:lvl4pPr marL="1632684" indent="-233241" eaLnBrk="0" hangingPunct="0">
              <a:defRPr sz="1600">
                <a:solidFill>
                  <a:schemeClr val="tx1"/>
                </a:solidFill>
                <a:latin typeface="Arial" pitchFamily="34" charset="0"/>
                <a:ea typeface="MS PGothic" pitchFamily="34" charset="-128"/>
              </a:defRPr>
            </a:lvl4pPr>
            <a:lvl5pPr marL="2099165" indent="-233241" eaLnBrk="0" hangingPunct="0">
              <a:defRPr sz="1600">
                <a:solidFill>
                  <a:schemeClr val="tx1"/>
                </a:solidFill>
                <a:latin typeface="Arial" pitchFamily="34" charset="0"/>
                <a:ea typeface="MS PGothic" pitchFamily="34" charset="-128"/>
              </a:defRPr>
            </a:lvl5pPr>
            <a:lvl6pPr marL="2565646" indent="-233241" eaLnBrk="0" fontAlgn="base" hangingPunct="0">
              <a:spcBef>
                <a:spcPct val="0"/>
              </a:spcBef>
              <a:spcAft>
                <a:spcPct val="0"/>
              </a:spcAft>
              <a:defRPr sz="1600">
                <a:solidFill>
                  <a:schemeClr val="tx1"/>
                </a:solidFill>
                <a:latin typeface="Arial" pitchFamily="34" charset="0"/>
                <a:ea typeface="MS PGothic" pitchFamily="34" charset="-128"/>
              </a:defRPr>
            </a:lvl6pPr>
            <a:lvl7pPr marL="3032128" indent="-233241" eaLnBrk="0" fontAlgn="base" hangingPunct="0">
              <a:spcBef>
                <a:spcPct val="0"/>
              </a:spcBef>
              <a:spcAft>
                <a:spcPct val="0"/>
              </a:spcAft>
              <a:defRPr sz="1600">
                <a:solidFill>
                  <a:schemeClr val="tx1"/>
                </a:solidFill>
                <a:latin typeface="Arial" pitchFamily="34" charset="0"/>
                <a:ea typeface="MS PGothic" pitchFamily="34" charset="-128"/>
              </a:defRPr>
            </a:lvl7pPr>
            <a:lvl8pPr marL="3498609" indent="-233241" eaLnBrk="0" fontAlgn="base" hangingPunct="0">
              <a:spcBef>
                <a:spcPct val="0"/>
              </a:spcBef>
              <a:spcAft>
                <a:spcPct val="0"/>
              </a:spcAft>
              <a:defRPr sz="1600">
                <a:solidFill>
                  <a:schemeClr val="tx1"/>
                </a:solidFill>
                <a:latin typeface="Arial" pitchFamily="34" charset="0"/>
                <a:ea typeface="MS PGothic" pitchFamily="34" charset="-128"/>
              </a:defRPr>
            </a:lvl8pPr>
            <a:lvl9pPr marL="3965090" indent="-233241"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fld id="{1C5456FD-322F-40B5-9B83-2F2B44710011}" type="slidenum">
              <a:rPr lang="en-ZA" sz="1000">
                <a:solidFill>
                  <a:srgbClr val="000000"/>
                </a:solidFill>
              </a:rPr>
              <a:pPr eaLnBrk="1" hangingPunct="1"/>
              <a:t>7</a:t>
            </a:fld>
            <a:r>
              <a:rPr lang="en-ZA" sz="1000">
                <a:solidFill>
                  <a:srgbClr val="000000"/>
                </a:solidFill>
              </a:rPr>
              <a:t> </a:t>
            </a:r>
          </a:p>
        </p:txBody>
      </p:sp>
      <p:pic>
        <p:nvPicPr>
          <p:cNvPr id="6349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5561" y="1268760"/>
            <a:ext cx="5006926" cy="402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3" name="TextBox 4"/>
          <p:cNvSpPr txBox="1">
            <a:spLocks noChangeArrowheads="1"/>
          </p:cNvSpPr>
          <p:nvPr/>
        </p:nvSpPr>
        <p:spPr bwMode="auto">
          <a:xfrm>
            <a:off x="6949115" y="1196752"/>
            <a:ext cx="2194885" cy="5018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66" tIns="46633" rIns="93266" bIns="46633">
            <a:spAutoFit/>
          </a:bodyPr>
          <a:lstStyle>
            <a:lvl1pPr eaLnBrk="0" hangingPunct="0">
              <a:defRPr sz="1600">
                <a:solidFill>
                  <a:schemeClr val="tx1"/>
                </a:solidFill>
                <a:latin typeface="Arial" pitchFamily="34" charset="0"/>
                <a:ea typeface="MS PGothic" pitchFamily="34" charset="-128"/>
              </a:defRPr>
            </a:lvl1pPr>
            <a:lvl2pPr marL="742950" indent="-285750" eaLnBrk="0" hangingPunct="0">
              <a:defRPr sz="1600">
                <a:solidFill>
                  <a:schemeClr val="tx1"/>
                </a:solidFill>
                <a:latin typeface="Arial" pitchFamily="34" charset="0"/>
                <a:ea typeface="MS PGothic" pitchFamily="34" charset="-128"/>
              </a:defRPr>
            </a:lvl2pPr>
            <a:lvl3pPr marL="1143000" indent="-228600" eaLnBrk="0" hangingPunct="0">
              <a:defRPr sz="1600">
                <a:solidFill>
                  <a:schemeClr val="tx1"/>
                </a:solidFill>
                <a:latin typeface="Arial" pitchFamily="34" charset="0"/>
                <a:ea typeface="MS PGothic" pitchFamily="34" charset="-128"/>
              </a:defRPr>
            </a:lvl3pPr>
            <a:lvl4pPr marL="1600200" indent="-228600" eaLnBrk="0" hangingPunct="0">
              <a:defRPr sz="1600">
                <a:solidFill>
                  <a:schemeClr val="tx1"/>
                </a:solidFill>
                <a:latin typeface="Arial" pitchFamily="34" charset="0"/>
                <a:ea typeface="MS PGothic" pitchFamily="34" charset="-128"/>
              </a:defRPr>
            </a:lvl4pPr>
            <a:lvl5pPr marL="2057400" indent="-228600" eaLnBrk="0" hangingPunct="0">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r>
              <a:rPr lang="en-US" sz="2000" b="1" dirty="0">
                <a:solidFill>
                  <a:srgbClr val="FF0000"/>
                </a:solidFill>
              </a:rPr>
              <a:t>Common But Differentiated</a:t>
            </a:r>
          </a:p>
          <a:p>
            <a:pPr eaLnBrk="1" hangingPunct="1"/>
            <a:r>
              <a:rPr lang="en-US" sz="2000" b="1" dirty="0">
                <a:solidFill>
                  <a:srgbClr val="FF0000"/>
                </a:solidFill>
              </a:rPr>
              <a:t>Responsibilities </a:t>
            </a:r>
          </a:p>
          <a:p>
            <a:pPr eaLnBrk="1" hangingPunct="1"/>
            <a:r>
              <a:rPr lang="en-US" sz="2000" b="1" dirty="0">
                <a:solidFill>
                  <a:srgbClr val="FF0000"/>
                </a:solidFill>
              </a:rPr>
              <a:t>(UNFCCC)</a:t>
            </a:r>
          </a:p>
          <a:p>
            <a:pPr eaLnBrk="1" hangingPunct="1"/>
            <a:endParaRPr lang="en-US" sz="2000" b="1" dirty="0">
              <a:solidFill>
                <a:srgbClr val="FF0000"/>
              </a:solidFill>
            </a:endParaRPr>
          </a:p>
          <a:p>
            <a:pPr eaLnBrk="1" hangingPunct="1"/>
            <a:r>
              <a:rPr lang="en-US" sz="2000" b="1" dirty="0">
                <a:solidFill>
                  <a:srgbClr val="FF0000"/>
                </a:solidFill>
              </a:rPr>
              <a:t>Airspace</a:t>
            </a:r>
          </a:p>
          <a:p>
            <a:pPr eaLnBrk="1" hangingPunct="1"/>
            <a:endParaRPr lang="en-US" sz="2000" b="1" dirty="0">
              <a:solidFill>
                <a:srgbClr val="FF0000"/>
              </a:solidFill>
            </a:endParaRPr>
          </a:p>
          <a:p>
            <a:pPr eaLnBrk="1" hangingPunct="1"/>
            <a:endParaRPr lang="en-US" sz="2000" b="1" dirty="0">
              <a:solidFill>
                <a:srgbClr val="FF0000"/>
              </a:solidFill>
            </a:endParaRPr>
          </a:p>
          <a:p>
            <a:pPr eaLnBrk="1" hangingPunct="1"/>
            <a:r>
              <a:rPr lang="en-US" sz="2000" b="1" dirty="0">
                <a:solidFill>
                  <a:srgbClr val="FF0000"/>
                </a:solidFill>
              </a:rPr>
              <a:t>Mutual Agreement</a:t>
            </a:r>
          </a:p>
          <a:p>
            <a:pPr eaLnBrk="1" hangingPunct="1"/>
            <a:endParaRPr lang="en-US" sz="2000" b="1" dirty="0">
              <a:solidFill>
                <a:srgbClr val="FF0000"/>
              </a:solidFill>
            </a:endParaRPr>
          </a:p>
          <a:p>
            <a:pPr eaLnBrk="1" hangingPunct="1"/>
            <a:endParaRPr lang="en-US" sz="2000" b="1" dirty="0">
              <a:solidFill>
                <a:srgbClr val="FF0000"/>
              </a:solidFill>
            </a:endParaRPr>
          </a:p>
          <a:p>
            <a:pPr eaLnBrk="1" hangingPunct="1"/>
            <a:r>
              <a:rPr lang="en-US" sz="2000" b="1" dirty="0">
                <a:solidFill>
                  <a:srgbClr val="FF0000"/>
                </a:solidFill>
              </a:rPr>
              <a:t>Offsetting</a:t>
            </a:r>
          </a:p>
          <a:p>
            <a:pPr eaLnBrk="1" hangingPunct="1"/>
            <a:endParaRPr lang="en-US" sz="2000" b="1" dirty="0">
              <a:solidFill>
                <a:srgbClr val="FF0000"/>
              </a:solidFill>
            </a:endParaRPr>
          </a:p>
          <a:p>
            <a:pPr eaLnBrk="1" hangingPunct="1"/>
            <a:r>
              <a:rPr lang="en-US" sz="2000" b="1" dirty="0">
                <a:solidFill>
                  <a:srgbClr val="FF0000"/>
                </a:solidFill>
              </a:rPr>
              <a:t>Aspirational </a:t>
            </a:r>
          </a:p>
          <a:p>
            <a:pPr eaLnBrk="1" hangingPunct="1"/>
            <a:r>
              <a:rPr lang="en-US" sz="2000" b="1" dirty="0">
                <a:solidFill>
                  <a:srgbClr val="FF0000"/>
                </a:solidFill>
              </a:rPr>
              <a:t>goals</a:t>
            </a:r>
          </a:p>
        </p:txBody>
      </p:sp>
      <p:sp>
        <p:nvSpPr>
          <p:cNvPr id="63494" name="TextBox 5"/>
          <p:cNvSpPr txBox="1">
            <a:spLocks noChangeArrowheads="1"/>
          </p:cNvSpPr>
          <p:nvPr/>
        </p:nvSpPr>
        <p:spPr bwMode="auto">
          <a:xfrm>
            <a:off x="0" y="1196752"/>
            <a:ext cx="1825561" cy="594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66" tIns="46633" rIns="93266" bIns="46633">
            <a:spAutoFit/>
          </a:bodyPr>
          <a:lstStyle>
            <a:lvl1pPr eaLnBrk="0" hangingPunct="0">
              <a:defRPr sz="1600">
                <a:solidFill>
                  <a:schemeClr val="tx1"/>
                </a:solidFill>
                <a:latin typeface="Arial" pitchFamily="34" charset="0"/>
                <a:ea typeface="MS PGothic" pitchFamily="34" charset="-128"/>
              </a:defRPr>
            </a:lvl1pPr>
            <a:lvl2pPr marL="742950" indent="-285750" eaLnBrk="0" hangingPunct="0">
              <a:defRPr sz="1600">
                <a:solidFill>
                  <a:schemeClr val="tx1"/>
                </a:solidFill>
                <a:latin typeface="Arial" pitchFamily="34" charset="0"/>
                <a:ea typeface="MS PGothic" pitchFamily="34" charset="-128"/>
              </a:defRPr>
            </a:lvl2pPr>
            <a:lvl3pPr marL="1143000" indent="-228600" eaLnBrk="0" hangingPunct="0">
              <a:defRPr sz="1600">
                <a:solidFill>
                  <a:schemeClr val="tx1"/>
                </a:solidFill>
                <a:latin typeface="Arial" pitchFamily="34" charset="0"/>
                <a:ea typeface="MS PGothic" pitchFamily="34" charset="-128"/>
              </a:defRPr>
            </a:lvl3pPr>
            <a:lvl4pPr marL="1600200" indent="-228600" eaLnBrk="0" hangingPunct="0">
              <a:defRPr sz="1600">
                <a:solidFill>
                  <a:schemeClr val="tx1"/>
                </a:solidFill>
                <a:latin typeface="Arial" pitchFamily="34" charset="0"/>
                <a:ea typeface="MS PGothic" pitchFamily="34" charset="-128"/>
              </a:defRPr>
            </a:lvl4pPr>
            <a:lvl5pPr marL="2057400" indent="-228600" eaLnBrk="0" hangingPunct="0">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r>
              <a:rPr lang="en-US" sz="2000" b="1" dirty="0">
                <a:solidFill>
                  <a:srgbClr val="3366FF"/>
                </a:solidFill>
              </a:rPr>
              <a:t>Equal </a:t>
            </a:r>
          </a:p>
          <a:p>
            <a:pPr eaLnBrk="1" hangingPunct="1"/>
            <a:r>
              <a:rPr lang="en-US" sz="2000" b="1" dirty="0">
                <a:solidFill>
                  <a:srgbClr val="3366FF"/>
                </a:solidFill>
              </a:rPr>
              <a:t>treatment</a:t>
            </a:r>
          </a:p>
          <a:p>
            <a:pPr eaLnBrk="1" hangingPunct="1"/>
            <a:r>
              <a:rPr lang="en-US" sz="2000" b="1" dirty="0">
                <a:solidFill>
                  <a:srgbClr val="3366FF"/>
                </a:solidFill>
              </a:rPr>
              <a:t>(ICAO)</a:t>
            </a:r>
          </a:p>
          <a:p>
            <a:pPr eaLnBrk="1" hangingPunct="1"/>
            <a:endParaRPr lang="en-US" sz="2000" b="1" dirty="0">
              <a:solidFill>
                <a:srgbClr val="3366FF"/>
              </a:solidFill>
            </a:endParaRPr>
          </a:p>
          <a:p>
            <a:pPr eaLnBrk="1" hangingPunct="1"/>
            <a:endParaRPr lang="en-US" sz="2000" b="1" dirty="0">
              <a:solidFill>
                <a:srgbClr val="3366FF"/>
              </a:solidFill>
            </a:endParaRPr>
          </a:p>
          <a:p>
            <a:pPr eaLnBrk="1" hangingPunct="1"/>
            <a:r>
              <a:rPr lang="en-US" sz="2000" b="1" dirty="0">
                <a:solidFill>
                  <a:srgbClr val="3366FF"/>
                </a:solidFill>
              </a:rPr>
              <a:t>Departing</a:t>
            </a:r>
          </a:p>
          <a:p>
            <a:pPr eaLnBrk="1" hangingPunct="1"/>
            <a:r>
              <a:rPr lang="en-US" sz="2000" b="1" dirty="0" smtClean="0">
                <a:solidFill>
                  <a:srgbClr val="3366FF"/>
                </a:solidFill>
              </a:rPr>
              <a:t>Flights</a:t>
            </a:r>
            <a:endParaRPr lang="en-US" sz="2000" b="1" dirty="0">
              <a:solidFill>
                <a:srgbClr val="3366FF"/>
              </a:solidFill>
            </a:endParaRPr>
          </a:p>
          <a:p>
            <a:pPr eaLnBrk="1" hangingPunct="1"/>
            <a:endParaRPr lang="en-US" sz="2000" b="1" dirty="0">
              <a:solidFill>
                <a:srgbClr val="3366FF"/>
              </a:solidFill>
            </a:endParaRPr>
          </a:p>
          <a:p>
            <a:pPr eaLnBrk="1" hangingPunct="1"/>
            <a:r>
              <a:rPr lang="en-US" sz="2000" b="1" dirty="0">
                <a:solidFill>
                  <a:srgbClr val="3366FF"/>
                </a:solidFill>
              </a:rPr>
              <a:t>Assumed </a:t>
            </a:r>
          </a:p>
          <a:p>
            <a:pPr eaLnBrk="1" hangingPunct="1"/>
            <a:r>
              <a:rPr lang="en-US" sz="2000" b="1" dirty="0">
                <a:solidFill>
                  <a:srgbClr val="3366FF"/>
                </a:solidFill>
              </a:rPr>
              <a:t>Consent</a:t>
            </a:r>
          </a:p>
          <a:p>
            <a:pPr eaLnBrk="1" hangingPunct="1"/>
            <a:endParaRPr lang="en-US" sz="2000" b="1" dirty="0">
              <a:solidFill>
                <a:srgbClr val="3366FF"/>
              </a:solidFill>
            </a:endParaRPr>
          </a:p>
          <a:p>
            <a:pPr eaLnBrk="1" hangingPunct="1"/>
            <a:r>
              <a:rPr lang="en-US" sz="2000" b="1" dirty="0">
                <a:solidFill>
                  <a:srgbClr val="3366FF"/>
                </a:solidFill>
              </a:rPr>
              <a:t>Emissions </a:t>
            </a:r>
          </a:p>
          <a:p>
            <a:pPr eaLnBrk="1" hangingPunct="1"/>
            <a:r>
              <a:rPr lang="en-US" sz="2000" b="1" dirty="0" smtClean="0">
                <a:solidFill>
                  <a:srgbClr val="3366FF"/>
                </a:solidFill>
              </a:rPr>
              <a:t>Trading</a:t>
            </a:r>
          </a:p>
          <a:p>
            <a:pPr eaLnBrk="1" hangingPunct="1"/>
            <a:endParaRPr lang="en-US" sz="2000" b="1" dirty="0" smtClean="0">
              <a:solidFill>
                <a:srgbClr val="3366FF"/>
              </a:solidFill>
            </a:endParaRPr>
          </a:p>
          <a:p>
            <a:pPr eaLnBrk="1" hangingPunct="1"/>
            <a:endParaRPr lang="en-US" sz="2000" b="1" dirty="0">
              <a:solidFill>
                <a:srgbClr val="3366FF"/>
              </a:solidFill>
            </a:endParaRPr>
          </a:p>
          <a:p>
            <a:pPr eaLnBrk="1" hangingPunct="1"/>
            <a:r>
              <a:rPr lang="en-US" sz="2000" b="1" dirty="0">
                <a:solidFill>
                  <a:srgbClr val="3366FF"/>
                </a:solidFill>
              </a:rPr>
              <a:t>Targets</a:t>
            </a:r>
          </a:p>
          <a:p>
            <a:pPr eaLnBrk="1" hangingPunct="1"/>
            <a:endParaRPr lang="en-US" sz="2000" b="1" dirty="0">
              <a:solidFill>
                <a:srgbClr val="3366FF"/>
              </a:solidFill>
            </a:endParaRPr>
          </a:p>
          <a:p>
            <a:pPr eaLnBrk="1" hangingPunct="1"/>
            <a:endParaRPr lang="en-US" sz="2000" b="1" dirty="0">
              <a:solidFill>
                <a:srgbClr val="3366FF"/>
              </a:solidFill>
            </a:endParaRPr>
          </a:p>
          <a:p>
            <a:pPr eaLnBrk="1" hangingPunct="1"/>
            <a:endParaRPr lang="en-US" sz="2000" b="1" dirty="0">
              <a:solidFill>
                <a:srgbClr val="3366FF"/>
              </a:solidFill>
            </a:endParaRPr>
          </a:p>
        </p:txBody>
      </p:sp>
      <p:sp>
        <p:nvSpPr>
          <p:cNvPr id="63495" name="TextBox 6"/>
          <p:cNvSpPr txBox="1">
            <a:spLocks noChangeArrowheads="1"/>
          </p:cNvSpPr>
          <p:nvPr/>
        </p:nvSpPr>
        <p:spPr bwMode="auto">
          <a:xfrm>
            <a:off x="3813104" y="5654530"/>
            <a:ext cx="1031839" cy="408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266" tIns="46633" rIns="93266" bIns="46633">
            <a:spAutoFit/>
          </a:bodyPr>
          <a:lstStyle>
            <a:lvl1pPr eaLnBrk="0" hangingPunct="0">
              <a:defRPr sz="1600">
                <a:solidFill>
                  <a:schemeClr val="tx1"/>
                </a:solidFill>
                <a:latin typeface="Arial" pitchFamily="34" charset="0"/>
                <a:ea typeface="MS PGothic" pitchFamily="34" charset="-128"/>
              </a:defRPr>
            </a:lvl1pPr>
            <a:lvl2pPr marL="742950" indent="-285750" eaLnBrk="0" hangingPunct="0">
              <a:defRPr sz="1600">
                <a:solidFill>
                  <a:schemeClr val="tx1"/>
                </a:solidFill>
                <a:latin typeface="Arial" pitchFamily="34" charset="0"/>
                <a:ea typeface="MS PGothic" pitchFamily="34" charset="-128"/>
              </a:defRPr>
            </a:lvl2pPr>
            <a:lvl3pPr marL="1143000" indent="-228600" eaLnBrk="0" hangingPunct="0">
              <a:defRPr sz="1600">
                <a:solidFill>
                  <a:schemeClr val="tx1"/>
                </a:solidFill>
                <a:latin typeface="Arial" pitchFamily="34" charset="0"/>
                <a:ea typeface="MS PGothic" pitchFamily="34" charset="-128"/>
              </a:defRPr>
            </a:lvl3pPr>
            <a:lvl4pPr marL="1600200" indent="-228600" eaLnBrk="0" hangingPunct="0">
              <a:defRPr sz="1600">
                <a:solidFill>
                  <a:schemeClr val="tx1"/>
                </a:solidFill>
                <a:latin typeface="Arial" pitchFamily="34" charset="0"/>
                <a:ea typeface="MS PGothic" pitchFamily="34" charset="-128"/>
              </a:defRPr>
            </a:lvl4pPr>
            <a:lvl5pPr marL="2057400" indent="-228600" eaLnBrk="0" hangingPunct="0">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MS PGothic" pitchFamily="34" charset="-128"/>
              </a:defRPr>
            </a:lvl9pPr>
          </a:lstStyle>
          <a:p>
            <a:pPr eaLnBrk="1" hangingPunct="1"/>
            <a:r>
              <a:rPr lang="en-US" sz="2000" b="1">
                <a:solidFill>
                  <a:srgbClr val="000000"/>
                </a:solidFill>
              </a:rPr>
              <a:t>versus</a:t>
            </a:r>
          </a:p>
        </p:txBody>
      </p:sp>
    </p:spTree>
    <p:extLst>
      <p:ext uri="{BB962C8B-B14F-4D97-AF65-F5344CB8AC3E}">
        <p14:creationId xmlns:p14="http://schemas.microsoft.com/office/powerpoint/2010/main" val="2927044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105273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B050"/>
                </a:solidFill>
              </a:rPr>
              <a:t>High Level Group Aviation Climate Change HGCC</a:t>
            </a:r>
            <a:endParaRPr lang="en-GB" sz="3200" b="1" dirty="0">
              <a:solidFill>
                <a:srgbClr val="00B050"/>
              </a:solidFill>
            </a:endParaRPr>
          </a:p>
        </p:txBody>
      </p:sp>
      <p:sp>
        <p:nvSpPr>
          <p:cNvPr id="7" name="TextBox 6"/>
          <p:cNvSpPr txBox="1"/>
          <p:nvPr/>
        </p:nvSpPr>
        <p:spPr>
          <a:xfrm>
            <a:off x="-180528" y="1052736"/>
            <a:ext cx="9324528" cy="5909310"/>
          </a:xfrm>
          <a:prstGeom prst="rect">
            <a:avLst/>
          </a:prstGeom>
          <a:noFill/>
        </p:spPr>
        <p:txBody>
          <a:bodyPr wrap="square" rtlCol="0">
            <a:spAutoFit/>
          </a:bodyPr>
          <a:lstStyle/>
          <a:p>
            <a:pPr marL="449263"/>
            <a:endParaRPr lang="en-GB" sz="2400" dirty="0" smtClean="0"/>
          </a:p>
          <a:p>
            <a:pPr marL="449263"/>
            <a:r>
              <a:rPr lang="en-GB" sz="2400" dirty="0" smtClean="0"/>
              <a:t>Advise </a:t>
            </a:r>
            <a:r>
              <a:rPr lang="en-GB" sz="2400" dirty="0" smtClean="0"/>
              <a:t>on developing a global MBM</a:t>
            </a:r>
          </a:p>
          <a:p>
            <a:pPr marL="449263"/>
            <a:r>
              <a:rPr lang="en-GB" sz="2400" dirty="0" smtClean="0"/>
              <a:t>Advise on developing the MBM Framework</a:t>
            </a:r>
          </a:p>
          <a:p>
            <a:pPr marL="449263"/>
            <a:r>
              <a:rPr lang="en-GB" sz="2400" dirty="0" smtClean="0"/>
              <a:t>Discuss basket of measures – US insisted</a:t>
            </a:r>
          </a:p>
          <a:p>
            <a:pPr marL="449263"/>
            <a:r>
              <a:rPr lang="en-GB" sz="2400" dirty="0" smtClean="0"/>
              <a:t>3 meetings – </a:t>
            </a:r>
            <a:r>
              <a:rPr lang="en-GB" sz="2400" dirty="0" err="1" smtClean="0"/>
              <a:t>thats</a:t>
            </a:r>
            <a:r>
              <a:rPr lang="en-GB" sz="2400" dirty="0" smtClean="0"/>
              <a:t> </a:t>
            </a:r>
            <a:r>
              <a:rPr lang="en-GB" sz="2400" dirty="0" smtClean="0"/>
              <a:t>been enough</a:t>
            </a:r>
            <a:endParaRPr lang="en-GB" sz="2400" dirty="0" smtClean="0"/>
          </a:p>
          <a:p>
            <a:pPr marL="449263"/>
            <a:r>
              <a:rPr lang="en-GB" sz="2400" dirty="0" smtClean="0"/>
              <a:t>dissension on global – India, China no responsibility to act</a:t>
            </a:r>
          </a:p>
          <a:p>
            <a:pPr marL="449263"/>
            <a:r>
              <a:rPr lang="en-GB" sz="2400" dirty="0"/>
              <a:t>	</a:t>
            </a:r>
            <a:r>
              <a:rPr lang="en-GB" sz="2400" dirty="0" smtClean="0"/>
              <a:t>		        -	MBMs voluntary  </a:t>
            </a:r>
          </a:p>
          <a:p>
            <a:pPr marL="449263">
              <a:buFont typeface="Arial" pitchFamily="34" charset="0"/>
              <a:buChar char="•"/>
            </a:pPr>
            <a:r>
              <a:rPr lang="en-GB" sz="2400" dirty="0" smtClean="0"/>
              <a:t>EU; realistic date for </a:t>
            </a:r>
            <a:r>
              <a:rPr lang="en-GB" sz="2400" dirty="0" smtClean="0"/>
              <a:t>finalising a </a:t>
            </a:r>
            <a:r>
              <a:rPr lang="en-GB" sz="2400" dirty="0" smtClean="0"/>
              <a:t>global MBM could be 2015 </a:t>
            </a:r>
          </a:p>
          <a:p>
            <a:pPr marL="449263">
              <a:buFont typeface="Arial" pitchFamily="34" charset="0"/>
              <a:buChar char="•"/>
            </a:pPr>
            <a:r>
              <a:rPr lang="en-GB" sz="2400" dirty="0" smtClean="0"/>
              <a:t>others </a:t>
            </a:r>
            <a:r>
              <a:rPr lang="en-GB" sz="2400" dirty="0" err="1" smtClean="0"/>
              <a:t>incl</a:t>
            </a:r>
            <a:r>
              <a:rPr lang="en-GB" sz="2400" dirty="0" smtClean="0"/>
              <a:t> US not specific – delay </a:t>
            </a:r>
          </a:p>
          <a:p>
            <a:pPr marL="449263">
              <a:buFont typeface="Arial" pitchFamily="34" charset="0"/>
              <a:buChar char="•"/>
            </a:pPr>
            <a:r>
              <a:rPr lang="en-GB" sz="2400" dirty="0" smtClean="0"/>
              <a:t>Very little support for revenue generating option</a:t>
            </a:r>
          </a:p>
          <a:p>
            <a:pPr marL="449263">
              <a:buFont typeface="Arial" pitchFamily="34" charset="0"/>
              <a:buChar char="•"/>
            </a:pPr>
            <a:r>
              <a:rPr lang="en-GB" sz="2400" dirty="0" smtClean="0"/>
              <a:t>No discussion on targets, options, allocation</a:t>
            </a:r>
          </a:p>
          <a:p>
            <a:pPr marL="449263">
              <a:buFont typeface="Arial" pitchFamily="34" charset="0"/>
              <a:buChar char="•"/>
            </a:pPr>
            <a:r>
              <a:rPr lang="en-GB" sz="2400" dirty="0" smtClean="0"/>
              <a:t>worryingly little progress</a:t>
            </a:r>
          </a:p>
          <a:p>
            <a:pPr marL="449263">
              <a:buFont typeface="Arial" pitchFamily="34" charset="0"/>
              <a:buChar char="•"/>
            </a:pPr>
            <a:endParaRPr lang="en-GB" dirty="0" smtClean="0"/>
          </a:p>
          <a:p>
            <a:pPr marL="449263">
              <a:buFont typeface="Arial" pitchFamily="34" charset="0"/>
              <a:buChar char="•"/>
            </a:pPr>
            <a:endParaRPr lang="en-GB" dirty="0" smtClean="0"/>
          </a:p>
          <a:p>
            <a:pPr marL="449263">
              <a:buFont typeface="Arial" pitchFamily="34" charset="0"/>
              <a:buChar char="•"/>
            </a:pPr>
            <a:endParaRPr lang="en-GB" dirty="0" smtClean="0"/>
          </a:p>
          <a:p>
            <a:pPr marL="449263"/>
            <a:endParaRPr lang="en-GB" dirty="0" smtClean="0">
              <a:solidFill>
                <a:schemeClr val="accent1"/>
              </a:solidFill>
            </a:endParaRPr>
          </a:p>
          <a:p>
            <a:pPr marL="449263"/>
            <a:endParaRPr lang="en-GB" dirty="0" smtClean="0">
              <a:solidFill>
                <a:schemeClr val="accent1"/>
              </a:solidFill>
            </a:endParaRPr>
          </a:p>
        </p:txBody>
      </p:sp>
      <p:sp>
        <p:nvSpPr>
          <p:cNvPr id="11" name="TextBox 10"/>
          <p:cNvSpPr txBox="1"/>
          <p:nvPr/>
        </p:nvSpPr>
        <p:spPr>
          <a:xfrm>
            <a:off x="2571736" y="5214950"/>
            <a:ext cx="6215106" cy="369332"/>
          </a:xfrm>
          <a:prstGeom prst="rect">
            <a:avLst/>
          </a:prstGeom>
          <a:noFill/>
        </p:spPr>
        <p:txBody>
          <a:bodyPr wrap="square" rtlCol="0">
            <a:spAutoFit/>
          </a:bodyPr>
          <a:lstStyle/>
          <a:p>
            <a:r>
              <a:rPr lang="en-GB" b="1" dirty="0" smtClean="0">
                <a:solidFill>
                  <a:schemeClr val="accent1"/>
                </a:solidFill>
              </a:rPr>
              <a:t> </a:t>
            </a:r>
            <a:endParaRPr lang="en-GB" b="1" dirty="0">
              <a:solidFill>
                <a:schemeClr val="accent1"/>
              </a:solidFill>
            </a:endParaRPr>
          </a:p>
        </p:txBody>
      </p:sp>
    </p:spTree>
    <p:extLst>
      <p:ext uri="{BB962C8B-B14F-4D97-AF65-F5344CB8AC3E}">
        <p14:creationId xmlns:p14="http://schemas.microsoft.com/office/powerpoint/2010/main" val="147972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417638"/>
          </a:xfrm>
          <a:solidFill>
            <a:schemeClr val="bg1">
              <a:lumMod val="75000"/>
            </a:schemeClr>
          </a:solidFill>
        </p:spPr>
        <p:txBody>
          <a:bodyPr>
            <a:normAutofit/>
          </a:bodyPr>
          <a:lstStyle/>
          <a:p>
            <a:r>
              <a:rPr lang="en-GB" sz="4800" b="1" dirty="0" smtClean="0">
                <a:solidFill>
                  <a:srgbClr val="41AD49"/>
                </a:solidFill>
              </a:rPr>
              <a:t>Framework for MBM</a:t>
            </a:r>
            <a:endParaRPr lang="en-GB" sz="4800" b="1" dirty="0">
              <a:solidFill>
                <a:srgbClr val="41AD49"/>
              </a:solidFill>
            </a:endParaRPr>
          </a:p>
        </p:txBody>
      </p:sp>
      <p:sp>
        <p:nvSpPr>
          <p:cNvPr id="5" name="Content Placeholder 4"/>
          <p:cNvSpPr>
            <a:spLocks noGrp="1"/>
          </p:cNvSpPr>
          <p:nvPr>
            <p:ph idx="1"/>
          </p:nvPr>
        </p:nvSpPr>
        <p:spPr/>
        <p:txBody>
          <a:bodyPr>
            <a:normAutofit lnSpcReduction="10000"/>
          </a:bodyPr>
          <a:lstStyle/>
          <a:p>
            <a:pPr marL="449263"/>
            <a:r>
              <a:rPr lang="en-GB" sz="2800" dirty="0" smtClean="0"/>
              <a:t>US </a:t>
            </a:r>
            <a:r>
              <a:rPr lang="en-GB" sz="2800" dirty="0"/>
              <a:t>declared support for airspace </a:t>
            </a:r>
            <a:r>
              <a:rPr lang="en-GB" sz="2800" dirty="0" smtClean="0"/>
              <a:t>based</a:t>
            </a:r>
          </a:p>
          <a:p>
            <a:pPr marL="849313" lvl="1"/>
            <a:r>
              <a:rPr lang="en-GB" sz="2400" dirty="0" smtClean="0"/>
              <a:t>already provided for in Chicago</a:t>
            </a:r>
            <a:endParaRPr lang="en-GB" sz="2400" dirty="0"/>
          </a:p>
          <a:p>
            <a:pPr marL="449263"/>
            <a:r>
              <a:rPr lang="en-GB" sz="2800" dirty="0" smtClean="0"/>
              <a:t>most other countries agreed</a:t>
            </a:r>
          </a:p>
          <a:p>
            <a:pPr marL="449263"/>
            <a:r>
              <a:rPr lang="en-GB" sz="2800" dirty="0" smtClean="0"/>
              <a:t>except Australia, Canada,{Gulf States} </a:t>
            </a:r>
            <a:endParaRPr lang="en-GB" sz="2800" dirty="0"/>
          </a:p>
          <a:p>
            <a:pPr marL="449263"/>
            <a:r>
              <a:rPr lang="en-GB" sz="2800" dirty="0" smtClean="0"/>
              <a:t>US; no need mutual </a:t>
            </a:r>
            <a:r>
              <a:rPr lang="en-GB" sz="2800" dirty="0"/>
              <a:t>agreement </a:t>
            </a:r>
            <a:r>
              <a:rPr lang="en-GB" sz="2800" dirty="0" smtClean="0"/>
              <a:t>if Framework </a:t>
            </a:r>
          </a:p>
          <a:p>
            <a:pPr marL="449263"/>
            <a:r>
              <a:rPr lang="en-GB" sz="2800" dirty="0" smtClean="0"/>
              <a:t>but </a:t>
            </a:r>
            <a:r>
              <a:rPr lang="en-GB" sz="2800" dirty="0"/>
              <a:t>airspace no safe </a:t>
            </a:r>
            <a:r>
              <a:rPr lang="en-GB" sz="2800" dirty="0" smtClean="0"/>
              <a:t>haven</a:t>
            </a:r>
          </a:p>
          <a:p>
            <a:pPr marL="449263"/>
            <a:r>
              <a:rPr lang="en-GB" sz="2800" dirty="0" smtClean="0"/>
              <a:t>India et al; all MBMs </a:t>
            </a:r>
            <a:r>
              <a:rPr lang="en-GB" sz="2800" dirty="0" smtClean="0"/>
              <a:t>voluntary; mutual agreement</a:t>
            </a:r>
            <a:endParaRPr lang="en-GB" sz="2800" dirty="0" smtClean="0"/>
          </a:p>
          <a:p>
            <a:pPr marL="449263"/>
            <a:r>
              <a:rPr lang="en-GB" sz="2800" dirty="0" smtClean="0"/>
              <a:t>might accept airspace over arriving country only </a:t>
            </a:r>
            <a:endParaRPr lang="en-GB" sz="2800" dirty="0" smtClean="0"/>
          </a:p>
          <a:p>
            <a:pPr marL="449263"/>
            <a:r>
              <a:rPr lang="en-GB" sz="2800" dirty="0" smtClean="0"/>
              <a:t>airspace reduces EU ETS by 84%</a:t>
            </a:r>
            <a:endParaRPr lang="en-GB" sz="2800" dirty="0"/>
          </a:p>
          <a:p>
            <a:endParaRPr lang="en-GB" dirty="0"/>
          </a:p>
        </p:txBody>
      </p:sp>
    </p:spTree>
    <p:extLst>
      <p:ext uri="{BB962C8B-B14F-4D97-AF65-F5344CB8AC3E}">
        <p14:creationId xmlns:p14="http://schemas.microsoft.com/office/powerpoint/2010/main" val="1339537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10176</TotalTime>
  <Words>1312</Words>
  <Application>Microsoft Office PowerPoint</Application>
  <PresentationFormat>On-screen Show (4:3)</PresentationFormat>
  <Paragraphs>281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Mitigating emissions from  International Aviation      the ongoing story… </vt:lpstr>
      <vt:lpstr>Transport &amp; Environment</vt:lpstr>
      <vt:lpstr>PowerPoint Presentation</vt:lpstr>
      <vt:lpstr>PowerPoint Presentation</vt:lpstr>
      <vt:lpstr>PowerPoint Presentation</vt:lpstr>
      <vt:lpstr>EU Stopped Clock for ICAO agreement </vt:lpstr>
      <vt:lpstr> The ICAO battleground</vt:lpstr>
      <vt:lpstr>PowerPoint Presentation</vt:lpstr>
      <vt:lpstr>Framework for MBM</vt:lpstr>
      <vt:lpstr>PowerPoint Presentation</vt:lpstr>
      <vt:lpstr>Problem at ICAO; there is an “emissions gap”</vt:lpstr>
      <vt:lpstr>IATA’s Credibility Gap</vt:lpstr>
      <vt:lpstr>ICAO to UNFCCC Bonn</vt:lpstr>
      <vt:lpstr>Aviation and shipping in a 2oC context</vt:lpstr>
      <vt:lpstr>PowerPoint Presentation</vt:lpstr>
      <vt:lpstr>Historical responsibility in aviation </vt:lpstr>
      <vt:lpstr>PowerPoint Presentation</vt:lpstr>
      <vt:lpstr> Cumulative International Aviation Traffic  (1974 to 2009 RTK)  </vt:lpstr>
      <vt:lpstr> Cumulative International Aviation Traffic (1974 to 2009 RTK) by region </vt:lpstr>
      <vt:lpstr>Int Domestic and International Fuel Burn 2010</vt:lpstr>
      <vt:lpstr>Global Aviation Emissions 2010 by region</vt:lpstr>
      <vt:lpstr>Fuel Burn by Region; 2010</vt:lpstr>
      <vt:lpstr> Cumulative fuel burn by region  2020 to 2050 </vt:lpstr>
    </vt:vector>
  </TitlesOfParts>
  <Company>T&amp;E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Dudley Curtis</dc:creator>
  <cp:lastModifiedBy>Bill</cp:lastModifiedBy>
  <cp:revision>170</cp:revision>
  <dcterms:created xsi:type="dcterms:W3CDTF">2009-10-20T09:55:58Z</dcterms:created>
  <dcterms:modified xsi:type="dcterms:W3CDTF">2013-06-07T13:13:01Z</dcterms:modified>
</cp:coreProperties>
</file>